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4373" r:id="rId1"/>
  </p:sldMasterIdLst>
  <p:notesMasterIdLst>
    <p:notesMasterId r:id="rId58"/>
  </p:notesMasterIdLst>
  <p:handoutMasterIdLst>
    <p:handoutMasterId r:id="rId59"/>
  </p:handoutMasterIdLst>
  <p:sldIdLst>
    <p:sldId id="415" r:id="rId2"/>
    <p:sldId id="678" r:id="rId3"/>
    <p:sldId id="668" r:id="rId4"/>
    <p:sldId id="679" r:id="rId5"/>
    <p:sldId id="683" r:id="rId6"/>
    <p:sldId id="684" r:id="rId7"/>
    <p:sldId id="646" r:id="rId8"/>
    <p:sldId id="569" r:id="rId9"/>
    <p:sldId id="652" r:id="rId10"/>
    <p:sldId id="653" r:id="rId11"/>
    <p:sldId id="571" r:id="rId12"/>
    <p:sldId id="597" r:id="rId13"/>
    <p:sldId id="654" r:id="rId14"/>
    <p:sldId id="647" r:id="rId15"/>
    <p:sldId id="618" r:id="rId16"/>
    <p:sldId id="620" r:id="rId17"/>
    <p:sldId id="605" r:id="rId18"/>
    <p:sldId id="655" r:id="rId19"/>
    <p:sldId id="656" r:id="rId20"/>
    <p:sldId id="685" r:id="rId21"/>
    <p:sldId id="631" r:id="rId22"/>
    <p:sldId id="608" r:id="rId23"/>
    <p:sldId id="686" r:id="rId24"/>
    <p:sldId id="633" r:id="rId25"/>
    <p:sldId id="687" r:id="rId26"/>
    <p:sldId id="688" r:id="rId27"/>
    <p:sldId id="629" r:id="rId28"/>
    <p:sldId id="609" r:id="rId29"/>
    <p:sldId id="611" r:id="rId30"/>
    <p:sldId id="625" r:id="rId31"/>
    <p:sldId id="621" r:id="rId32"/>
    <p:sldId id="622" r:id="rId33"/>
    <p:sldId id="623" r:id="rId34"/>
    <p:sldId id="624" r:id="rId35"/>
    <p:sldId id="612" r:id="rId36"/>
    <p:sldId id="614" r:id="rId37"/>
    <p:sldId id="615" r:id="rId38"/>
    <p:sldId id="626" r:id="rId39"/>
    <p:sldId id="601" r:id="rId40"/>
    <p:sldId id="689" r:id="rId41"/>
    <p:sldId id="628" r:id="rId42"/>
    <p:sldId id="636" r:id="rId43"/>
    <p:sldId id="690" r:id="rId44"/>
    <p:sldId id="642" r:id="rId45"/>
    <p:sldId id="640" r:id="rId46"/>
    <p:sldId id="643" r:id="rId47"/>
    <p:sldId id="691" r:id="rId48"/>
    <p:sldId id="645" r:id="rId49"/>
    <p:sldId id="692" r:id="rId50"/>
    <p:sldId id="693" r:id="rId51"/>
    <p:sldId id="694" r:id="rId52"/>
    <p:sldId id="695" r:id="rId53"/>
    <p:sldId id="696" r:id="rId54"/>
    <p:sldId id="697" r:id="rId55"/>
    <p:sldId id="698" r:id="rId56"/>
    <p:sldId id="533" r:id="rId57"/>
  </p:sldIdLst>
  <p:sldSz cx="24377650" cy="13716000"/>
  <p:notesSz cx="7104063" cy="10234613"/>
  <p:defaultTextStyle>
    <a:defPPr>
      <a:defRPr lang="en-US"/>
    </a:defPPr>
    <a:lvl1pPr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1pPr>
    <a:lvl2pPr marL="912813" indent="-4556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2pPr>
    <a:lvl3pPr marL="1827213" indent="-9128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3pPr>
    <a:lvl4pPr marL="2741613" indent="-13700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4pPr>
    <a:lvl5pPr marL="3656013" indent="-1827213" algn="l" defTabSz="1827213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Lato Light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lapértelmezett szakasz" id="{2A771507-77B8-41EF-931B-8FF4BF411909}">
          <p14:sldIdLst>
            <p14:sldId id="415"/>
            <p14:sldId id="678"/>
            <p14:sldId id="668"/>
            <p14:sldId id="679"/>
            <p14:sldId id="683"/>
            <p14:sldId id="684"/>
            <p14:sldId id="646"/>
            <p14:sldId id="569"/>
            <p14:sldId id="652"/>
            <p14:sldId id="653"/>
            <p14:sldId id="571"/>
            <p14:sldId id="597"/>
            <p14:sldId id="654"/>
            <p14:sldId id="647"/>
            <p14:sldId id="618"/>
            <p14:sldId id="620"/>
            <p14:sldId id="605"/>
            <p14:sldId id="655"/>
            <p14:sldId id="656"/>
            <p14:sldId id="685"/>
            <p14:sldId id="631"/>
            <p14:sldId id="608"/>
            <p14:sldId id="686"/>
            <p14:sldId id="633"/>
            <p14:sldId id="687"/>
            <p14:sldId id="688"/>
            <p14:sldId id="629"/>
            <p14:sldId id="609"/>
            <p14:sldId id="611"/>
            <p14:sldId id="625"/>
            <p14:sldId id="621"/>
            <p14:sldId id="622"/>
            <p14:sldId id="623"/>
            <p14:sldId id="624"/>
            <p14:sldId id="612"/>
            <p14:sldId id="614"/>
            <p14:sldId id="615"/>
            <p14:sldId id="626"/>
            <p14:sldId id="601"/>
            <p14:sldId id="689"/>
            <p14:sldId id="628"/>
            <p14:sldId id="636"/>
            <p14:sldId id="690"/>
            <p14:sldId id="642"/>
            <p14:sldId id="640"/>
            <p14:sldId id="643"/>
            <p14:sldId id="691"/>
            <p14:sldId id="645"/>
            <p14:sldId id="692"/>
            <p14:sldId id="693"/>
            <p14:sldId id="694"/>
            <p14:sldId id="695"/>
            <p14:sldId id="696"/>
            <p14:sldId id="697"/>
            <p14:sldId id="698"/>
            <p14:sldId id="533"/>
          </p14:sldIdLst>
        </p14:section>
      </p14:sectionLst>
    </p:ext>
    <p:ext uri="{EFAFB233-063F-42B5-8137-9DF3F51BA10A}">
      <p15:sldGuideLst xmlns:p15="http://schemas.microsoft.com/office/powerpoint/2012/main">
        <p15:guide id="1" pos="11182" userDrawn="1">
          <p15:clr>
            <a:srgbClr val="A4A3A4"/>
          </p15:clr>
        </p15:guide>
        <p15:guide id="2" pos="4702" userDrawn="1">
          <p15:clr>
            <a:srgbClr val="A4A3A4"/>
          </p15:clr>
        </p15:guide>
        <p15:guide id="3" orient="horz" pos="6912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tván kiss" initials="ik" lastIdx="1" clrIdx="0">
    <p:extLst>
      <p:ext uri="{19B8F6BF-5375-455C-9EA6-DF929625EA0E}">
        <p15:presenceInfo xmlns:p15="http://schemas.microsoft.com/office/powerpoint/2012/main" userId="eae34954c61a0500" providerId="Windows Live"/>
      </p:ext>
    </p:extLst>
  </p:cmAuthor>
  <p:cmAuthor id="2" name="Varga Norbert" initials="VN" lastIdx="1" clrIdx="1">
    <p:extLst>
      <p:ext uri="{19B8F6BF-5375-455C-9EA6-DF929625EA0E}">
        <p15:presenceInfo xmlns:p15="http://schemas.microsoft.com/office/powerpoint/2012/main" userId="d2f02dba337b24cb" providerId="Windows Live"/>
      </p:ext>
    </p:extLst>
  </p:cmAuthor>
  <p:cmAuthor id="3" name="Varga Norbert" initials="VN [2]" lastIdx="1" clrIdx="2">
    <p:extLst>
      <p:ext uri="{19B8F6BF-5375-455C-9EA6-DF929625EA0E}">
        <p15:presenceInfo xmlns:p15="http://schemas.microsoft.com/office/powerpoint/2012/main" userId="S-1-5-21-3220108156-553451496-2046434614-407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C3C3"/>
    <a:srgbClr val="153445"/>
    <a:srgbClr val="005A7A"/>
    <a:srgbClr val="CEF9E9"/>
    <a:srgbClr val="F2F2F2"/>
    <a:srgbClr val="000000"/>
    <a:srgbClr val="3AE6AB"/>
    <a:srgbClr val="60BEB5"/>
    <a:srgbClr val="CBCC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36" autoAdjust="0"/>
    <p:restoredTop sz="96203" autoAdjust="0"/>
  </p:normalViewPr>
  <p:slideViewPr>
    <p:cSldViewPr snapToObjects="1">
      <p:cViewPr varScale="1">
        <p:scale>
          <a:sx n="41" d="100"/>
          <a:sy n="41" d="100"/>
        </p:scale>
        <p:origin x="283" y="67"/>
      </p:cViewPr>
      <p:guideLst>
        <p:guide pos="11182"/>
        <p:guide pos="4702"/>
        <p:guide orient="horz" pos="6912"/>
        <p:guide orient="horz" pos="1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Objects="1">
      <p:cViewPr varScale="1">
        <p:scale>
          <a:sx n="56" d="100"/>
          <a:sy n="56" d="100"/>
        </p:scale>
        <p:origin x="3235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FC984EBF-796E-3240-BC4A-EAA0443C12D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>
                <a:latin typeface="Lato Ligh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E62B5BD3-93DB-7140-A298-C9CB13FE4A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>
                <a:latin typeface="Lato Light"/>
              </a:defRPr>
            </a:lvl1pPr>
          </a:lstStyle>
          <a:p>
            <a:pPr>
              <a:defRPr/>
            </a:pPr>
            <a:fld id="{5484C311-28C7-3943-907C-2A5E3EB42334}" type="datetimeFigureOut">
              <a:rPr lang="hu-HU"/>
              <a:pPr>
                <a:defRPr/>
              </a:pPr>
              <a:t>2025. 11. 27.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0BABFB26-6E07-BE49-A162-4E18F38EDA8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>
                <a:latin typeface="Lato Light"/>
              </a:defRPr>
            </a:lvl1pPr>
          </a:lstStyle>
          <a:p>
            <a:pPr>
              <a:defRPr/>
            </a:pPr>
            <a:r>
              <a:rPr lang="hu-HU"/>
              <a:t>Lechner Tudásközpont Nonprofit Kft.</a:t>
            </a:r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CB4FC562-55F6-9B43-B88B-7056B4D63CF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>
                <a:latin typeface="Lato Light"/>
              </a:defRPr>
            </a:lvl1pPr>
          </a:lstStyle>
          <a:p>
            <a:pPr>
              <a:defRPr/>
            </a:pPr>
            <a:fld id="{33D49A28-ECAE-AB4F-AB13-ACD90101FF1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930262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A8DC952-0ED4-F34F-B761-50B95647D8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 defTabSz="198110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Calibri Ligh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3820FC-97A5-B44B-B412-81DF2FB659D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 defTabSz="198110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Calibri Light"/>
              </a:defRPr>
            </a:lvl1pPr>
          </a:lstStyle>
          <a:p>
            <a:pPr>
              <a:defRPr/>
            </a:pPr>
            <a:fld id="{11EF70EE-1135-194A-B913-20D65063196F}" type="datetimeFigureOut">
              <a:rPr lang="en-US"/>
              <a:pPr>
                <a:defRPr/>
              </a:pPr>
              <a:t>11/27/2025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3E5257C-F008-9944-A03D-AECBFD188F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F5A37B2-C6CB-874F-A355-A7777857C3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40235B-CE8B-D641-BA8F-84BA3DAF1C6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 defTabSz="198110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Calibri Light"/>
              </a:defRPr>
            </a:lvl1pPr>
          </a:lstStyle>
          <a:p>
            <a:pPr>
              <a:defRPr/>
            </a:pPr>
            <a:r>
              <a:rPr lang="en-US"/>
              <a:t>Lechner Tudásközpont Nonprofit Kft.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15E681-F6DA-604E-8A7B-7B2331E3A2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 defTabSz="1981108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Calibri Light"/>
              </a:defRPr>
            </a:lvl1pPr>
          </a:lstStyle>
          <a:p>
            <a:pPr>
              <a:defRPr/>
            </a:pPr>
            <a:fld id="{CC999290-E87A-6E4C-992F-350FB48F17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31296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28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72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16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0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Lechner Tudásközpont Nonprofit Kft.</a:t>
            </a:r>
          </a:p>
        </p:txBody>
      </p:sp>
    </p:spTree>
    <p:extLst>
      <p:ext uri="{BB962C8B-B14F-4D97-AF65-F5344CB8AC3E}">
        <p14:creationId xmlns:p14="http://schemas.microsoft.com/office/powerpoint/2010/main" val="4059595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-Picture-Martik">
    <p:bg>
      <p:bgPr>
        <a:solidFill>
          <a:srgbClr val="1534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>
            <a:extLst>
              <a:ext uri="{FF2B5EF4-FFF2-40B4-BE49-F238E27FC236}">
                <a16:creationId xmlns:a16="http://schemas.microsoft.com/office/drawing/2014/main" id="{99982A4E-74A1-4D2A-AA26-81E1061E9EC1}"/>
              </a:ext>
            </a:extLst>
          </p:cNvPr>
          <p:cNvSpPr txBox="1"/>
          <p:nvPr userDrawn="1"/>
        </p:nvSpPr>
        <p:spPr>
          <a:xfrm>
            <a:off x="987669" y="954088"/>
            <a:ext cx="11429756" cy="935037"/>
          </a:xfrm>
          <a:prstGeom prst="rect">
            <a:avLst/>
          </a:prstGeom>
          <a:solidFill>
            <a:srgbClr val="153445"/>
          </a:solidFill>
        </p:spPr>
        <p:txBody>
          <a:bodyPr wrap="square" rtlCol="0">
            <a:spAutoFit/>
          </a:bodyPr>
          <a:lstStyle/>
          <a:p>
            <a:pPr algn="l"/>
            <a:endParaRPr lang="hu-HU" b="1" dirty="0">
              <a:solidFill>
                <a:srgbClr val="005A7A"/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08524D-2AB9-FC47-902F-A7B43282D0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/>
        </p:blipFill>
        <p:spPr>
          <a:xfrm>
            <a:off x="987669" y="762864"/>
            <a:ext cx="4214493" cy="1317484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AB086F60-EE86-4C3B-A4ED-D43BED1DA61D}"/>
              </a:ext>
            </a:extLst>
          </p:cNvPr>
          <p:cNvSpPr txBox="1"/>
          <p:nvPr userDrawn="1"/>
        </p:nvSpPr>
        <p:spPr>
          <a:xfrm>
            <a:off x="987669" y="12329868"/>
            <a:ext cx="11632956" cy="935037"/>
          </a:xfrm>
          <a:prstGeom prst="rect">
            <a:avLst/>
          </a:prstGeom>
          <a:solidFill>
            <a:srgbClr val="153445"/>
          </a:solidFill>
        </p:spPr>
        <p:txBody>
          <a:bodyPr wrap="square" rtlCol="0">
            <a:spAutoFit/>
          </a:bodyPr>
          <a:lstStyle/>
          <a:p>
            <a:pPr algn="l"/>
            <a:endParaRPr lang="hu-HU" b="1" dirty="0">
              <a:solidFill>
                <a:srgbClr val="005A7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5520403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hér_előad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37">
            <a:extLst>
              <a:ext uri="{FF2B5EF4-FFF2-40B4-BE49-F238E27FC236}">
                <a16:creationId xmlns:a16="http://schemas.microsoft.com/office/drawing/2014/main" id="{D01A276F-A716-204F-A687-6BD2DCD6F414}"/>
              </a:ext>
            </a:extLst>
          </p:cNvPr>
          <p:cNvCxnSpPr/>
          <p:nvPr userDrawn="1"/>
        </p:nvCxnSpPr>
        <p:spPr>
          <a:xfrm flipV="1">
            <a:off x="905025" y="1889125"/>
            <a:ext cx="741171" cy="4761"/>
          </a:xfrm>
          <a:prstGeom prst="line">
            <a:avLst/>
          </a:prstGeom>
          <a:ln w="76200">
            <a:solidFill>
              <a:srgbClr val="6D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46E2CAD-567A-DA48-AA28-A441CE3BEA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15" y="11824142"/>
            <a:ext cx="906210" cy="1206058"/>
          </a:xfrm>
          <a:prstGeom prst="rect">
            <a:avLst/>
          </a:prstGeom>
        </p:spPr>
      </p:pic>
      <p:sp>
        <p:nvSpPr>
          <p:cNvPr id="14" name="Szöveg helye 4">
            <a:extLst>
              <a:ext uri="{FF2B5EF4-FFF2-40B4-BE49-F238E27FC236}">
                <a16:creationId xmlns:a16="http://schemas.microsoft.com/office/drawing/2014/main" id="{2DBA9BEB-B900-4CA1-900D-AA9ED32265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5676" y="954087"/>
            <a:ext cx="22466300" cy="82352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5400" b="1" baseline="0">
                <a:solidFill>
                  <a:srgbClr val="005A7A"/>
                </a:solidFill>
              </a:defRPr>
            </a:lvl1pPr>
          </a:lstStyle>
          <a:p>
            <a:pPr lvl="0"/>
            <a:r>
              <a:rPr lang="hu-HU" dirty="0"/>
              <a:t>Mintaszöveg szerkesztése </a:t>
            </a:r>
            <a:r>
              <a:rPr lang="hu-HU" dirty="0" err="1"/>
              <a:t>max</a:t>
            </a:r>
            <a:r>
              <a:rPr lang="hu-HU" dirty="0"/>
              <a:t>. 2 sor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AEE674B7-8FA4-4737-864D-747DE1E9D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005473" y="12353735"/>
            <a:ext cx="720000" cy="72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200" b="1">
                <a:solidFill>
                  <a:srgbClr val="005A7A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F63C823-947F-714D-BC87-1C4E2D38020A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85888983"/>
      </p:ext>
    </p:extLst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7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lágos_előadó">
    <p:bg>
      <p:bgPr>
        <a:solidFill>
          <a:srgbClr val="6DC3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37">
            <a:extLst>
              <a:ext uri="{FF2B5EF4-FFF2-40B4-BE49-F238E27FC236}">
                <a16:creationId xmlns:a16="http://schemas.microsoft.com/office/drawing/2014/main" id="{D01A276F-A716-204F-A687-6BD2DCD6F414}"/>
              </a:ext>
            </a:extLst>
          </p:cNvPr>
          <p:cNvCxnSpPr/>
          <p:nvPr userDrawn="1"/>
        </p:nvCxnSpPr>
        <p:spPr>
          <a:xfrm flipV="1">
            <a:off x="905025" y="1889125"/>
            <a:ext cx="741171" cy="4761"/>
          </a:xfrm>
          <a:prstGeom prst="line">
            <a:avLst/>
          </a:prstGeom>
          <a:ln w="76200">
            <a:solidFill>
              <a:srgbClr val="1534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46E2CAD-567A-DA48-AA28-A441CE3BEA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25" y="11811000"/>
            <a:ext cx="906210" cy="1206058"/>
          </a:xfrm>
          <a:prstGeom prst="rect">
            <a:avLst/>
          </a:prstGeom>
        </p:spPr>
      </p:pic>
      <p:sp>
        <p:nvSpPr>
          <p:cNvPr id="14" name="Szöveg helye 4">
            <a:extLst>
              <a:ext uri="{FF2B5EF4-FFF2-40B4-BE49-F238E27FC236}">
                <a16:creationId xmlns:a16="http://schemas.microsoft.com/office/drawing/2014/main" id="{2DBA9BEB-B900-4CA1-900D-AA9ED32265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5676" y="954087"/>
            <a:ext cx="22466300" cy="82352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5400" b="1" baseline="0">
                <a:solidFill>
                  <a:srgbClr val="005A7A"/>
                </a:solidFill>
              </a:defRPr>
            </a:lvl1pPr>
          </a:lstStyle>
          <a:p>
            <a:pPr lvl="0"/>
            <a:r>
              <a:rPr lang="hu-HU" dirty="0"/>
              <a:t>Mintaszöveg szerkesztése </a:t>
            </a:r>
            <a:r>
              <a:rPr lang="hu-HU" dirty="0" err="1"/>
              <a:t>max</a:t>
            </a:r>
            <a:r>
              <a:rPr lang="hu-HU" dirty="0"/>
              <a:t>. 2 sor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AEE674B7-8FA4-4737-864D-747DE1E9D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005473" y="12353735"/>
            <a:ext cx="720000" cy="72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200" b="1">
                <a:solidFill>
                  <a:srgbClr val="005A7A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F63C823-947F-714D-BC87-1C4E2D38020A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26441006"/>
      </p:ext>
    </p:extLst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7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ötétkék_előadó">
    <p:bg>
      <p:bgPr>
        <a:solidFill>
          <a:srgbClr val="1534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37">
            <a:extLst>
              <a:ext uri="{FF2B5EF4-FFF2-40B4-BE49-F238E27FC236}">
                <a16:creationId xmlns:a16="http://schemas.microsoft.com/office/drawing/2014/main" id="{D01A276F-A716-204F-A687-6BD2DCD6F414}"/>
              </a:ext>
            </a:extLst>
          </p:cNvPr>
          <p:cNvCxnSpPr/>
          <p:nvPr userDrawn="1"/>
        </p:nvCxnSpPr>
        <p:spPr>
          <a:xfrm flipV="1">
            <a:off x="905025" y="1889125"/>
            <a:ext cx="741171" cy="4761"/>
          </a:xfrm>
          <a:prstGeom prst="line">
            <a:avLst/>
          </a:prstGeom>
          <a:ln w="76200">
            <a:solidFill>
              <a:srgbClr val="6D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zöveg helye 4">
            <a:extLst>
              <a:ext uri="{FF2B5EF4-FFF2-40B4-BE49-F238E27FC236}">
                <a16:creationId xmlns:a16="http://schemas.microsoft.com/office/drawing/2014/main" id="{2DBA9BEB-B900-4CA1-900D-AA9ED32265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5676" y="954087"/>
            <a:ext cx="22466300" cy="82352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5400" b="1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hu-HU" dirty="0"/>
              <a:t>Mintaszöveg szerkesztése </a:t>
            </a:r>
            <a:r>
              <a:rPr lang="hu-HU" dirty="0" err="1"/>
              <a:t>max</a:t>
            </a:r>
            <a:r>
              <a:rPr lang="hu-HU" dirty="0"/>
              <a:t>. 2 sor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AEE674B7-8FA4-4737-864D-747DE1E9D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005473" y="12353735"/>
            <a:ext cx="720000" cy="72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200" b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F63C823-947F-714D-BC87-1C4E2D38020A}" type="slidenum">
              <a:rPr lang="hu-HU" smtClean="0"/>
              <a:pPr/>
              <a:t>‹#›</a:t>
            </a:fld>
            <a:endParaRPr lang="hu-HU" dirty="0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E4B5D944-4038-4733-9AD0-FA0B0A5C9C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79"/>
          <a:stretch/>
        </p:blipFill>
        <p:spPr>
          <a:xfrm>
            <a:off x="874141" y="11712716"/>
            <a:ext cx="1143000" cy="131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4713"/>
      </p:ext>
    </p:extLst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7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Egyéni elrendezés">
    <p:bg>
      <p:bgPr>
        <a:solidFill>
          <a:srgbClr val="6DC3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37">
            <a:extLst>
              <a:ext uri="{FF2B5EF4-FFF2-40B4-BE49-F238E27FC236}">
                <a16:creationId xmlns:a16="http://schemas.microsoft.com/office/drawing/2014/main" id="{D01A276F-A716-204F-A687-6BD2DCD6F414}"/>
              </a:ext>
            </a:extLst>
          </p:cNvPr>
          <p:cNvCxnSpPr/>
          <p:nvPr userDrawn="1"/>
        </p:nvCxnSpPr>
        <p:spPr>
          <a:xfrm flipV="1">
            <a:off x="687980" y="1513454"/>
            <a:ext cx="741171" cy="4761"/>
          </a:xfrm>
          <a:prstGeom prst="line">
            <a:avLst/>
          </a:prstGeom>
          <a:ln w="76200">
            <a:solidFill>
              <a:srgbClr val="6D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46E2CAD-567A-DA48-AA28-A441CE3BEA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15" y="11824142"/>
            <a:ext cx="906210" cy="1206058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5AE943F-0C2F-4502-8EB5-C283513B1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005473" y="12713735"/>
            <a:ext cx="720000" cy="72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200" b="1">
                <a:solidFill>
                  <a:srgbClr val="005A7A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0F63C823-947F-714D-BC87-1C4E2D38020A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127237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7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>
            <a:extLst>
              <a:ext uri="{FF2B5EF4-FFF2-40B4-BE49-F238E27FC236}">
                <a16:creationId xmlns:a16="http://schemas.microsoft.com/office/drawing/2014/main" id="{BBA91C09-B240-46EF-8635-DAA4A2365E9F}"/>
              </a:ext>
            </a:extLst>
          </p:cNvPr>
          <p:cNvSpPr txBox="1"/>
          <p:nvPr userDrawn="1"/>
        </p:nvSpPr>
        <p:spPr>
          <a:xfrm>
            <a:off x="1892300" y="12438747"/>
            <a:ext cx="10702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3200" b="1" dirty="0">
                <a:solidFill>
                  <a:srgbClr val="005A7A"/>
                </a:solidFill>
                <a:latin typeface="+mn-lt"/>
              </a:rPr>
              <a:t>Tolna Vármegyei Földmérő Nap, 2025.11.28.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73" r:id="rId1"/>
    <p:sldLayoutId id="2147484569" r:id="rId2"/>
    <p:sldLayoutId id="2147484595" r:id="rId3"/>
    <p:sldLayoutId id="2147484596" r:id="rId4"/>
    <p:sldLayoutId id="2147484594" r:id="rId5"/>
  </p:sldLayoutIdLst>
  <p:hf hdr="0" dt="0"/>
  <p:txStyles>
    <p:titleStyle>
      <a:lvl1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2pPr>
      <a:lvl3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3pPr>
      <a:lvl4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4pPr>
      <a:lvl5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8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455613" indent="-455613" algn="l" defTabSz="1827213" rtl="0" eaLnBrk="0" fontAlgn="base" hangingPunct="0">
        <a:lnSpc>
          <a:spcPct val="90000"/>
        </a:lnSpc>
        <a:spcBef>
          <a:spcPts val="2000"/>
        </a:spcBef>
        <a:spcAft>
          <a:spcPct val="0"/>
        </a:spcAft>
        <a:buFont typeface="Arial" panose="020B0604020202020204" pitchFamily="34" charset="0"/>
        <a:buChar char="•"/>
        <a:defRPr sz="5500" kern="1200">
          <a:solidFill>
            <a:schemeClr val="tx1"/>
          </a:solidFill>
          <a:latin typeface="+mn-lt"/>
          <a:ea typeface="+mn-ea"/>
          <a:cs typeface="+mn-cs"/>
        </a:defRPr>
      </a:lvl1pPr>
      <a:lvl2pPr marL="13700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2pPr>
      <a:lvl3pPr marL="22844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31988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41132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50">
          <p15:clr>
            <a:srgbClr val="F26B43"/>
          </p15:clr>
        </p15:guide>
        <p15:guide id="2" orient="horz" pos="4320">
          <p15:clr>
            <a:srgbClr val="F26B43"/>
          </p15:clr>
        </p15:guide>
        <p15:guide id="3" orient="horz" pos="1190">
          <p15:clr>
            <a:srgbClr val="F26B43"/>
          </p15:clr>
        </p15:guide>
        <p15:guide id="4" orient="horz" pos="4992" userDrawn="1">
          <p15:clr>
            <a:srgbClr val="F26B43"/>
          </p15:clr>
        </p15:guide>
        <p15:guide id="5" pos="602">
          <p15:clr>
            <a:srgbClr val="F26B43"/>
          </p15:clr>
        </p15:guide>
        <p15:guide id="6" pos="14754">
          <p15:clr>
            <a:srgbClr val="F26B43"/>
          </p15:clr>
        </p15:guide>
        <p15:guide id="7" pos="1192">
          <p15:clr>
            <a:srgbClr val="F26B43"/>
          </p15:clr>
        </p15:guide>
        <p15:guide id="9" orient="horz" pos="601">
          <p15:clr>
            <a:srgbClr val="F26B43"/>
          </p15:clr>
        </p15:guide>
        <p15:guide id="10" orient="horz" pos="742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mailto:foldmero@lechnerkozpont.hu" TargetMode="External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34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zövegdoboz 5">
            <a:extLst>
              <a:ext uri="{FF2B5EF4-FFF2-40B4-BE49-F238E27FC236}">
                <a16:creationId xmlns:a16="http://schemas.microsoft.com/office/drawing/2014/main" id="{B2BAE0F8-66AD-4B55-9850-E19EFF388BCE}"/>
              </a:ext>
            </a:extLst>
          </p:cNvPr>
          <p:cNvSpPr txBox="1"/>
          <p:nvPr/>
        </p:nvSpPr>
        <p:spPr>
          <a:xfrm>
            <a:off x="971550" y="10196104"/>
            <a:ext cx="17633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Varga Norbert osztályvezető</a:t>
            </a:r>
          </a:p>
          <a:p>
            <a:r>
              <a:rPr lang="hu-HU" sz="4000" b="1" dirty="0">
                <a:solidFill>
                  <a:schemeClr val="bg2"/>
                </a:solidFill>
                <a:latin typeface="+mn-lt"/>
              </a:rPr>
              <a:t>Lechner Tudásközpont Nonprofit Kft. Alaphálózati és Államhatárügyi Osztály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356B0E82-A843-4AC6-A08E-5CE823EF383A}"/>
              </a:ext>
            </a:extLst>
          </p:cNvPr>
          <p:cNvSpPr txBox="1"/>
          <p:nvPr/>
        </p:nvSpPr>
        <p:spPr>
          <a:xfrm>
            <a:off x="955675" y="12395891"/>
            <a:ext cx="13442950" cy="707886"/>
          </a:xfrm>
          <a:prstGeom prst="rect">
            <a:avLst/>
          </a:prstGeom>
          <a:solidFill>
            <a:srgbClr val="153445"/>
          </a:solidFill>
        </p:spPr>
        <p:txBody>
          <a:bodyPr wrap="square" rtlCol="0">
            <a:spAutoFit/>
          </a:bodyPr>
          <a:lstStyle/>
          <a:p>
            <a:r>
              <a:rPr lang="pl-PL" sz="4000" b="1" dirty="0">
                <a:solidFill>
                  <a:schemeClr val="bg2"/>
                </a:solidFill>
                <a:latin typeface="+mn-lt"/>
              </a:rPr>
              <a:t>Tolna Vármegyei Földmérő Nap – 2025.11.28. </a:t>
            </a:r>
            <a:endParaRPr lang="hu-HU" sz="40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1026" name="Kép 4" descr="image001">
            <a:extLst>
              <a:ext uri="{FF2B5EF4-FFF2-40B4-BE49-F238E27FC236}">
                <a16:creationId xmlns:a16="http://schemas.microsoft.com/office/drawing/2014/main" id="{BBF1EC48-9064-48BE-A7F4-D8A3D626F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025" y="966166"/>
            <a:ext cx="14210740" cy="305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482F0DBC-3661-4991-BAC1-9A98C57FD5B6}"/>
              </a:ext>
            </a:extLst>
          </p:cNvPr>
          <p:cNvSpPr/>
          <p:nvPr/>
        </p:nvSpPr>
        <p:spPr>
          <a:xfrm>
            <a:off x="971550" y="5878085"/>
            <a:ext cx="224663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8000" b="1" dirty="0">
                <a:solidFill>
                  <a:schemeClr val="bg2"/>
                </a:solidFill>
                <a:latin typeface="+mn-lt"/>
              </a:rPr>
              <a:t>Az e-ING rendszer FTTR szakmoduljának bemutatása</a:t>
            </a:r>
          </a:p>
        </p:txBody>
      </p:sp>
    </p:spTree>
    <p:extLst>
      <p:ext uri="{BB962C8B-B14F-4D97-AF65-F5344CB8AC3E}">
        <p14:creationId xmlns:p14="http://schemas.microsoft.com/office/powerpoint/2010/main" val="1294449845"/>
      </p:ext>
    </p:ext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5533717-CD59-4519-B610-FC0855844F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és a földmérők – megbízólevél</a:t>
            </a:r>
          </a:p>
          <a:p>
            <a:r>
              <a:rPr lang="hu-HU" dirty="0"/>
              <a:t>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2AED25E-358E-4287-BC15-23FADD5D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10</a:t>
            </a:fld>
            <a:endParaRPr lang="hu-HU" dirty="0"/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830B623E-F0B4-4250-AC9F-FE750CF4B29E}"/>
              </a:ext>
            </a:extLst>
          </p:cNvPr>
          <p:cNvSpPr/>
          <p:nvPr/>
        </p:nvSpPr>
        <p:spPr>
          <a:xfrm>
            <a:off x="955675" y="2362200"/>
            <a:ext cx="224663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hu-HU" sz="4400" b="1" kern="0" dirty="0">
                <a:solidFill>
                  <a:srgbClr val="005A7A"/>
                </a:solidFill>
                <a:highlight>
                  <a:srgbClr val="6DC3C3"/>
                </a:highlight>
                <a:latin typeface="+mn-lt"/>
              </a:rPr>
              <a:t>Fontosabbak</a:t>
            </a:r>
          </a:p>
        </p:txBody>
      </p:sp>
      <p:sp>
        <p:nvSpPr>
          <p:cNvPr id="12" name="Téglalap 11">
            <a:extLst>
              <a:ext uri="{FF2B5EF4-FFF2-40B4-BE49-F238E27FC236}">
                <a16:creationId xmlns:a16="http://schemas.microsoft.com/office/drawing/2014/main" id="{D82C34EE-ACF7-47FE-9749-A2B276ABCD64}"/>
              </a:ext>
            </a:extLst>
          </p:cNvPr>
          <p:cNvSpPr/>
          <p:nvPr/>
        </p:nvSpPr>
        <p:spPr>
          <a:xfrm>
            <a:off x="979817" y="3428235"/>
            <a:ext cx="22466301" cy="7572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1. a megbízó neve, lakcíme, kapcsolattartási adatai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5. a </a:t>
            </a:r>
            <a:r>
              <a:rPr lang="hu-HU" sz="40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földmérési munka célja</a:t>
            </a:r>
            <a:endParaRPr lang="hu-HU" sz="4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31925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hu-H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	későbbi viták elkerülése érdekében nagyon fontos a feladatmeghatározás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6. a földmérési munkával kapcsolatos </a:t>
            </a:r>
            <a:r>
              <a:rPr lang="hu-HU" sz="40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meghatalmazások </a:t>
            </a:r>
            <a:r>
              <a:rPr lang="hu-H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szükségesek</a:t>
            </a:r>
            <a:endParaRPr lang="hu-HU" sz="4000" b="1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31925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tabLst>
                <a:tab pos="2416175" algn="l"/>
              </a:tabLst>
            </a:pPr>
            <a:r>
              <a:rPr lang="hu-H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pl. 	a vázrajz visszavonása átdolgozás érdekében, </a:t>
            </a:r>
            <a:br>
              <a:rPr lang="hu-H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	polgárjogi viták (teljesítés – fizetés), </a:t>
            </a:r>
            <a:br>
              <a:rPr lang="hu-H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	telekalakítási eljárás benyújtása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8. a Megbízó nyilatkozatát az Fttv. 29/A. § szerinti </a:t>
            </a:r>
            <a:r>
              <a:rPr lang="hu-HU" sz="40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adatkezelési</a:t>
            </a: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jogosultságok elfogadásáról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</a:pPr>
            <a:r>
              <a:rPr lang="hu-H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	személyes (</a:t>
            </a:r>
            <a:r>
              <a:rPr lang="hu-HU" sz="4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4T</a:t>
            </a:r>
            <a:r>
              <a:rPr lang="hu-H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) adatok kezelése természetes személy esetében: megbízó viselt név, születési név, 	anyja születési név, születési hely és idő (csak tv. lehet – Fttv. módosítás) 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E32FF5B9-38FD-4DC3-A4E5-45F04D6DA757}"/>
              </a:ext>
            </a:extLst>
          </p:cNvPr>
          <p:cNvSpPr txBox="1"/>
          <p:nvPr/>
        </p:nvSpPr>
        <p:spPr>
          <a:xfrm>
            <a:off x="14322425" y="11694705"/>
            <a:ext cx="8136792" cy="830997"/>
          </a:xfrm>
          <a:prstGeom prst="rect">
            <a:avLst/>
          </a:prstGeom>
          <a:solidFill>
            <a:srgbClr val="005A7A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4800" b="1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52/2014. módosítás alatt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578CE92-8709-4800-BA3A-405C06F33188}"/>
              </a:ext>
            </a:extLst>
          </p:cNvPr>
          <p:cNvSpPr txBox="1"/>
          <p:nvPr/>
        </p:nvSpPr>
        <p:spPr>
          <a:xfrm>
            <a:off x="14768909" y="954087"/>
            <a:ext cx="8694816" cy="3477875"/>
          </a:xfrm>
          <a:prstGeom prst="rect">
            <a:avLst/>
          </a:prstGeom>
          <a:solidFill>
            <a:srgbClr val="6DC3C3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4400" dirty="0">
                <a:solidFill>
                  <a:srgbClr val="005A7A"/>
                </a:solidFill>
                <a:latin typeface="+mn-lt"/>
              </a:rPr>
              <a:t>Az adatszolgáltatási ügy indításakor nem kell csatolni, </a:t>
            </a:r>
            <a:br>
              <a:rPr lang="hu-HU" sz="4400" dirty="0">
                <a:solidFill>
                  <a:srgbClr val="005A7A"/>
                </a:solidFill>
                <a:latin typeface="+mn-lt"/>
              </a:rPr>
            </a:br>
            <a:r>
              <a:rPr lang="hu-HU" sz="4400" dirty="0">
                <a:solidFill>
                  <a:srgbClr val="005A7A"/>
                </a:solidFill>
                <a:latin typeface="+mn-lt"/>
              </a:rPr>
              <a:t>de vizsgálatra benyújtáskor a munkarészek közé fel kell tölteni majd a </a:t>
            </a:r>
            <a:r>
              <a:rPr lang="hu-HU" sz="4400" b="1" dirty="0">
                <a:solidFill>
                  <a:srgbClr val="005A7A"/>
                </a:solidFill>
                <a:latin typeface="+mn-lt"/>
              </a:rPr>
              <a:t>megbízólevelet</a:t>
            </a:r>
            <a:r>
              <a:rPr lang="hu-HU" sz="4400" dirty="0">
                <a:solidFill>
                  <a:srgbClr val="005A7A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2471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5533717-CD59-4519-B610-FC0855844F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és a földmérők – megbízólevél</a:t>
            </a:r>
          </a:p>
          <a:p>
            <a:r>
              <a:rPr lang="hu-HU" dirty="0"/>
              <a:t>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2AED25E-358E-4287-BC15-23FADD5D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11</a:t>
            </a:fld>
            <a:endParaRPr lang="hu-HU" dirty="0"/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830B623E-F0B4-4250-AC9F-FE750CF4B29E}"/>
              </a:ext>
            </a:extLst>
          </p:cNvPr>
          <p:cNvSpPr/>
          <p:nvPr/>
        </p:nvSpPr>
        <p:spPr>
          <a:xfrm>
            <a:off x="955676" y="2362200"/>
            <a:ext cx="2083435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hu-HU" sz="4400" b="1" kern="0" dirty="0">
                <a:solidFill>
                  <a:srgbClr val="005A7A"/>
                </a:solidFill>
                <a:highlight>
                  <a:srgbClr val="6DC3C3"/>
                </a:highlight>
                <a:latin typeface="+mn-lt"/>
              </a:rPr>
              <a:t>52/2014. (IV.29.) VM rendelet a földmérő igazolványról, az ingatlanrendező földmérő minősítésről, valamint a földmérési szakfelügyelői feladatokról – 2. melléklet</a:t>
            </a:r>
          </a:p>
        </p:txBody>
      </p:sp>
      <p:sp>
        <p:nvSpPr>
          <p:cNvPr id="12" name="Téglalap 11">
            <a:extLst>
              <a:ext uri="{FF2B5EF4-FFF2-40B4-BE49-F238E27FC236}">
                <a16:creationId xmlns:a16="http://schemas.microsoft.com/office/drawing/2014/main" id="{D82C34EE-ACF7-47FE-9749-A2B276ABCD64}"/>
              </a:ext>
            </a:extLst>
          </p:cNvPr>
          <p:cNvSpPr/>
          <p:nvPr/>
        </p:nvSpPr>
        <p:spPr>
          <a:xfrm>
            <a:off x="955676" y="4066875"/>
            <a:ext cx="22466300" cy="7308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 földmérési és térképészeti tevékenységről szóló 2012. évi XLVI. törvény szerinti földmérési tevékenységhez szükséges megbízólevél adattartalma:</a:t>
            </a:r>
            <a:endParaRPr lang="hu-H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4013">
              <a:lnSpc>
                <a:spcPct val="107000"/>
              </a:lnSpc>
              <a:spcAft>
                <a:spcPts val="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1. a megbízó neve, lakcíme, kapcsolattartási adatai, 4T adatai,</a:t>
            </a:r>
            <a:endParaRPr lang="hu-H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4013">
              <a:lnSpc>
                <a:spcPct val="107000"/>
              </a:lnSpc>
              <a:spcAft>
                <a:spcPts val="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2. a megbízott földmérő neve, lakcíme, kapcsolattartási adatai,</a:t>
            </a:r>
            <a:endParaRPr lang="hu-H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4013">
              <a:lnSpc>
                <a:spcPct val="107000"/>
              </a:lnSpc>
              <a:spcAft>
                <a:spcPts val="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3. a megbízott földmérő igazolvány száma, (amennyiben van) ingatlanrendező földmérő minősítés száma,</a:t>
            </a:r>
            <a:endParaRPr lang="hu-H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4013">
              <a:lnSpc>
                <a:spcPct val="107000"/>
              </a:lnSpc>
              <a:spcAft>
                <a:spcPts val="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4. a földmérési munkával érintett földrészlet adatai,</a:t>
            </a:r>
            <a:endParaRPr lang="hu-H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4013">
              <a:lnSpc>
                <a:spcPct val="107000"/>
              </a:lnSpc>
              <a:spcAft>
                <a:spcPts val="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5. a földmérési munka célja,</a:t>
            </a:r>
            <a:endParaRPr lang="hu-H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4013">
              <a:lnSpc>
                <a:spcPct val="107000"/>
              </a:lnSpc>
              <a:spcAft>
                <a:spcPts val="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6. a földmérési munkával kapcsolatos </a:t>
            </a:r>
            <a:r>
              <a:rPr lang="hu-HU" sz="40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meghatalmazások</a:t>
            </a: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hu-H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4013">
              <a:lnSpc>
                <a:spcPct val="107000"/>
              </a:lnSpc>
              <a:spcAft>
                <a:spcPts val="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7. a Megbízó nyilatkozatát az Fttv. 24. § szerinti kötelezettségek és jogosultságok elfogadásáról,</a:t>
            </a:r>
            <a:endParaRPr lang="hu-H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4013">
              <a:lnSpc>
                <a:spcPct val="107000"/>
              </a:lnSpc>
              <a:spcAft>
                <a:spcPts val="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8. a Megbízó nyilatkozatát az Fttv. 29/A. § szerinti adatkezelési jogosultságok elfogadásáról,</a:t>
            </a:r>
            <a:endParaRPr lang="hu-H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4013">
              <a:lnSpc>
                <a:spcPct val="107000"/>
              </a:lnSpc>
              <a:spcAft>
                <a:spcPts val="0"/>
              </a:spcAft>
            </a:pPr>
            <a:r>
              <a:rPr lang="hu-HU" sz="4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9. a megbízás keltének helye, ideje és a megbízó és a megbízott aláírása.</a:t>
            </a:r>
            <a:endParaRPr lang="hu-HU" sz="40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44CC0E5-6109-4AA7-AEDF-7E89A49F432F}"/>
              </a:ext>
            </a:extLst>
          </p:cNvPr>
          <p:cNvSpPr txBox="1"/>
          <p:nvPr/>
        </p:nvSpPr>
        <p:spPr>
          <a:xfrm>
            <a:off x="14322425" y="11694705"/>
            <a:ext cx="8136792" cy="830997"/>
          </a:xfrm>
          <a:prstGeom prst="rect">
            <a:avLst/>
          </a:prstGeom>
          <a:solidFill>
            <a:srgbClr val="005A7A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4800" b="1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52/2014. módosítás alatt</a:t>
            </a:r>
          </a:p>
        </p:txBody>
      </p:sp>
    </p:spTree>
    <p:extLst>
      <p:ext uri="{BB962C8B-B14F-4D97-AF65-F5344CB8AC3E}">
        <p14:creationId xmlns:p14="http://schemas.microsoft.com/office/powerpoint/2010/main" val="4212207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48D46DC7-E189-4798-B476-DDE682ACE7A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FTAINY adatszolgáltatás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FA2418A-A93C-423D-B22A-5729C03EA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12</a:t>
            </a:fld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221B21F5-2DB8-42FA-B832-F0F2B6C28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4472" y="1758035"/>
            <a:ext cx="15087600" cy="113157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29E89FD6-DA53-45B3-942F-F12C96FE34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425" y="2826928"/>
            <a:ext cx="6398797" cy="806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226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48D46DC7-E189-4798-B476-DDE682ACE7A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FTAINY adatszolgáltatás – készítő megadása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FA2418A-A93C-423D-B22A-5729C03EA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13</a:t>
            </a:fld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78F7FA34-91E1-448D-BCAE-B4E6FD9F1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171" y="2057399"/>
            <a:ext cx="21326412" cy="9732963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AA6C547D-12D0-4FFF-856B-B6FAA86BEF5F}"/>
              </a:ext>
            </a:extLst>
          </p:cNvPr>
          <p:cNvSpPr txBox="1"/>
          <p:nvPr/>
        </p:nvSpPr>
        <p:spPr>
          <a:xfrm>
            <a:off x="9678069" y="10370128"/>
            <a:ext cx="12590162" cy="2554545"/>
          </a:xfrm>
          <a:prstGeom prst="rect">
            <a:avLst/>
          </a:prstGeom>
          <a:solidFill>
            <a:srgbClr val="6DC3C3"/>
          </a:solidFill>
          <a:ln>
            <a:solidFill>
              <a:srgbClr val="005A7A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hu-HU" sz="4000" b="1" dirty="0">
              <a:solidFill>
                <a:schemeClr val="bg2"/>
              </a:solidFill>
              <a:latin typeface="+mn-lt"/>
            </a:endParaRPr>
          </a:p>
          <a:p>
            <a:pPr algn="ctr"/>
            <a:r>
              <a:rPr lang="hu-HU" sz="4000" b="1" dirty="0">
                <a:solidFill>
                  <a:schemeClr val="bg2"/>
                </a:solidFill>
                <a:latin typeface="+mn-lt"/>
              </a:rPr>
              <a:t>„</a:t>
            </a:r>
            <a:r>
              <a:rPr lang="hu-HU" sz="4000" b="1" dirty="0">
                <a:solidFill>
                  <a:srgbClr val="005A7A"/>
                </a:solidFill>
                <a:latin typeface="+mn-lt"/>
              </a:rPr>
              <a:t>Kit képviselek, kinek a nevében</a:t>
            </a:r>
            <a:r>
              <a:rPr lang="hu-HU" sz="4000" b="1" dirty="0">
                <a:solidFill>
                  <a:schemeClr val="bg2"/>
                </a:solidFill>
                <a:latin typeface="+mn-lt"/>
              </a:rPr>
              <a:t>” – itt lehet majd céget megadni, ki szerepeljen készítőként a vázrajzon</a:t>
            </a:r>
          </a:p>
          <a:p>
            <a:pPr algn="ctr"/>
            <a:endParaRPr lang="hu-HU" sz="4000" b="1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7792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48D46DC7-E189-4798-B476-DDE682ACE7A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FTTR-ügyek – megrendelő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FA2418A-A93C-423D-B22A-5729C03EA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14</a:t>
            </a:fld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0F6A660A-147D-42E2-B681-4903CDDD6F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4568" y="2025674"/>
            <a:ext cx="19708513" cy="10080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42112A69-3E09-4808-9982-DB48852DBD37}"/>
              </a:ext>
            </a:extLst>
          </p:cNvPr>
          <p:cNvSpPr txBox="1"/>
          <p:nvPr/>
        </p:nvSpPr>
        <p:spPr>
          <a:xfrm>
            <a:off x="9865880" y="9869774"/>
            <a:ext cx="12590162" cy="2554545"/>
          </a:xfrm>
          <a:prstGeom prst="rect">
            <a:avLst/>
          </a:prstGeom>
          <a:solidFill>
            <a:srgbClr val="6DC3C3"/>
          </a:solidFill>
          <a:ln>
            <a:solidFill>
              <a:srgbClr val="005A7A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hu-HU" sz="4000" b="1" dirty="0">
              <a:solidFill>
                <a:schemeClr val="bg2"/>
              </a:solidFill>
              <a:latin typeface="+mn-lt"/>
            </a:endParaRPr>
          </a:p>
          <a:p>
            <a:pPr algn="ctr"/>
            <a:r>
              <a:rPr lang="hu-HU" sz="4000" b="1" dirty="0">
                <a:solidFill>
                  <a:schemeClr val="bg2"/>
                </a:solidFill>
                <a:latin typeface="+mn-lt"/>
              </a:rPr>
              <a:t>„</a:t>
            </a:r>
            <a:r>
              <a:rPr lang="hu-HU" sz="4000" b="1" dirty="0">
                <a:solidFill>
                  <a:srgbClr val="005A7A"/>
                </a:solidFill>
                <a:latin typeface="+mn-lt"/>
              </a:rPr>
              <a:t>Saját nevemben</a:t>
            </a:r>
            <a:r>
              <a:rPr lang="hu-HU" sz="4000" b="1" dirty="0">
                <a:solidFill>
                  <a:schemeClr val="bg2"/>
                </a:solidFill>
                <a:latin typeface="+mn-lt"/>
              </a:rPr>
              <a:t>” – csak saját ingatlannal kapcsolatban</a:t>
            </a:r>
          </a:p>
          <a:p>
            <a:pPr algn="ctr"/>
            <a:r>
              <a:rPr lang="hu-HU" sz="4000" b="1" dirty="0">
                <a:solidFill>
                  <a:schemeClr val="bg2"/>
                </a:solidFill>
                <a:latin typeface="+mn-lt"/>
              </a:rPr>
              <a:t>Minden más esetben „</a:t>
            </a:r>
            <a:r>
              <a:rPr lang="hu-HU" sz="4000" b="1" dirty="0">
                <a:solidFill>
                  <a:srgbClr val="005A7A"/>
                </a:solidFill>
                <a:latin typeface="+mn-lt"/>
              </a:rPr>
              <a:t>Megbízottként</a:t>
            </a:r>
            <a:r>
              <a:rPr lang="hu-HU" sz="4000" b="1" dirty="0">
                <a:solidFill>
                  <a:schemeClr val="bg2"/>
                </a:solidFill>
                <a:latin typeface="+mn-lt"/>
              </a:rPr>
              <a:t>”</a:t>
            </a:r>
          </a:p>
          <a:p>
            <a:pPr algn="ctr"/>
            <a:endParaRPr lang="hu-HU" sz="4000" b="1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7197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48D46DC7-E189-4798-B476-DDE682ACE7A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FTTR-ügyek – megbízó adatai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FA2418A-A93C-423D-B22A-5729C03EA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15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DF10E14A-F60A-411D-94B6-6C7FD0FDB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6" y="2249125"/>
            <a:ext cx="17830800" cy="9261707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églalap 5">
            <a:extLst>
              <a:ext uri="{FF2B5EF4-FFF2-40B4-BE49-F238E27FC236}">
                <a16:creationId xmlns:a16="http://schemas.microsoft.com/office/drawing/2014/main" id="{EA76A763-E812-4745-84F9-05DC59C59C7C}"/>
              </a:ext>
            </a:extLst>
          </p:cNvPr>
          <p:cNvSpPr/>
          <p:nvPr/>
        </p:nvSpPr>
        <p:spPr>
          <a:xfrm>
            <a:off x="14246224" y="4670467"/>
            <a:ext cx="9175751" cy="4605748"/>
          </a:xfrm>
          <a:prstGeom prst="rect">
            <a:avLst/>
          </a:prstGeom>
          <a:solidFill>
            <a:srgbClr val="6DC3C3"/>
          </a:solidFill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u-HU" dirty="0">
                <a:solidFill>
                  <a:srgbClr val="005A7A"/>
                </a:solidFill>
              </a:rPr>
              <a:t>Természetes személy esetén </a:t>
            </a:r>
            <a:r>
              <a:rPr lang="hu-HU" b="1" dirty="0">
                <a:solidFill>
                  <a:srgbClr val="005A7A"/>
                </a:solidFill>
              </a:rPr>
              <a:t>4T azonosító</a:t>
            </a:r>
            <a:r>
              <a:rPr lang="hu-HU" sz="2800" dirty="0">
                <a:solidFill>
                  <a:srgbClr val="005A7A"/>
                </a:solidFill>
              </a:rPr>
              <a:t> </a:t>
            </a:r>
            <a:r>
              <a:rPr lang="hu-HU" sz="2800" i="1" dirty="0">
                <a:solidFill>
                  <a:srgbClr val="005A7A"/>
                </a:solidFill>
              </a:rPr>
              <a:t>(</a:t>
            </a:r>
            <a:r>
              <a:rPr lang="hu-HU" sz="2800" i="1" dirty="0">
                <a:ea typeface="Calibri" panose="020F0502020204030204" pitchFamily="34" charset="0"/>
                <a:cs typeface="Times New Roman" panose="02020603050405020304" pitchFamily="18" charset="0"/>
              </a:rPr>
              <a:t>megbízó viselt neve, születési neve, anyja születési neve, születési helye és ideje)</a:t>
            </a:r>
          </a:p>
          <a:p>
            <a:pPr>
              <a:lnSpc>
                <a:spcPct val="150000"/>
              </a:lnSpc>
            </a:pPr>
            <a:endParaRPr lang="hu-HU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hu-HU" dirty="0">
                <a:solidFill>
                  <a:srgbClr val="005A7A"/>
                </a:solidFill>
              </a:rPr>
              <a:t>Jogi személy esetén </a:t>
            </a:r>
            <a:r>
              <a:rPr lang="hu-HU" b="1" dirty="0">
                <a:solidFill>
                  <a:srgbClr val="005A7A"/>
                </a:solidFill>
              </a:rPr>
              <a:t>cégjegyzékszám</a:t>
            </a:r>
            <a:r>
              <a:rPr lang="hu-HU" dirty="0">
                <a:solidFill>
                  <a:srgbClr val="005A7A"/>
                </a:solidFill>
              </a:rPr>
              <a:t> vagy egyéb adatok </a:t>
            </a:r>
            <a:r>
              <a:rPr lang="hu-HU" sz="2800" i="1" dirty="0">
                <a:ea typeface="Calibri" panose="020F0502020204030204" pitchFamily="34" charset="0"/>
                <a:cs typeface="Times New Roman" panose="02020603050405020304" pitchFamily="18" charset="0"/>
              </a:rPr>
              <a:t>(pl. Önkormányzat)</a:t>
            </a:r>
          </a:p>
        </p:txBody>
      </p:sp>
      <p:grpSp>
        <p:nvGrpSpPr>
          <p:cNvPr id="9" name="Csoportba foglalás 8">
            <a:extLst>
              <a:ext uri="{FF2B5EF4-FFF2-40B4-BE49-F238E27FC236}">
                <a16:creationId xmlns:a16="http://schemas.microsoft.com/office/drawing/2014/main" id="{96767283-55FB-4FBB-8C18-8D476A034152}"/>
              </a:ext>
            </a:extLst>
          </p:cNvPr>
          <p:cNvGrpSpPr/>
          <p:nvPr/>
        </p:nvGrpSpPr>
        <p:grpSpPr>
          <a:xfrm>
            <a:off x="8167616" y="9983258"/>
            <a:ext cx="13998157" cy="2372626"/>
            <a:chOff x="8150225" y="10639494"/>
            <a:chExt cx="13998157" cy="2372626"/>
          </a:xfrm>
        </p:grpSpPr>
        <p:pic>
          <p:nvPicPr>
            <p:cNvPr id="7" name="Kép 6">
              <a:extLst>
                <a:ext uri="{FF2B5EF4-FFF2-40B4-BE49-F238E27FC236}">
                  <a16:creationId xmlns:a16="http://schemas.microsoft.com/office/drawing/2014/main" id="{6A6BD13C-BA8C-4796-8AD6-960FFC258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0225" y="11936605"/>
              <a:ext cx="13998157" cy="1075515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</p:pic>
        <p:pic>
          <p:nvPicPr>
            <p:cNvPr id="8" name="Kép 7">
              <a:extLst>
                <a:ext uri="{FF2B5EF4-FFF2-40B4-BE49-F238E27FC236}">
                  <a16:creationId xmlns:a16="http://schemas.microsoft.com/office/drawing/2014/main" id="{8D6F89F8-4AD0-4237-89D3-F3AB0ADD6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52130" y="10639494"/>
              <a:ext cx="13996252" cy="1212533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1655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48D46DC7-E189-4798-B476-DDE682ACE7A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FTTR-ügy indítás – FTAINY adatszolgáltatás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FA2418A-A93C-423D-B22A-5729C03EA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16</a:t>
            </a:fld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D6E0E1F1-B909-4DD3-BE55-D48AF5531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5" y="2133600"/>
            <a:ext cx="17576801" cy="89154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61CDAF0F-07A2-447E-BC33-3DDA58AA7F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6082"/>
          <a:stretch/>
        </p:blipFill>
        <p:spPr>
          <a:xfrm>
            <a:off x="9902825" y="11358755"/>
            <a:ext cx="12539993" cy="135498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9" name="Téglalap 8">
            <a:extLst>
              <a:ext uri="{FF2B5EF4-FFF2-40B4-BE49-F238E27FC236}">
                <a16:creationId xmlns:a16="http://schemas.microsoft.com/office/drawing/2014/main" id="{56821599-9075-45A3-8A44-0D41454D0BB9}"/>
              </a:ext>
            </a:extLst>
          </p:cNvPr>
          <p:cNvSpPr/>
          <p:nvPr/>
        </p:nvSpPr>
        <p:spPr>
          <a:xfrm>
            <a:off x="15311769" y="3130916"/>
            <a:ext cx="8049161" cy="3970318"/>
          </a:xfrm>
          <a:prstGeom prst="rect">
            <a:avLst/>
          </a:prstGeom>
          <a:solidFill>
            <a:srgbClr val="6DC3C3"/>
          </a:solidFill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  <p:txBody>
          <a:bodyPr wrap="square">
            <a:spAutoFit/>
          </a:bodyPr>
          <a:lstStyle/>
          <a:p>
            <a:r>
              <a:rPr lang="hu-HU" b="1" dirty="0">
                <a:solidFill>
                  <a:srgbClr val="005A7A"/>
                </a:solidFill>
              </a:rPr>
              <a:t>Földrészlet kiválasztása történhet: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hu-HU" b="1" dirty="0">
                <a:solidFill>
                  <a:srgbClr val="005A7A"/>
                </a:solidFill>
              </a:rPr>
              <a:t>hrsz</a:t>
            </a:r>
          </a:p>
          <a:p>
            <a:pPr marL="1336675" indent="-539750">
              <a:buFont typeface="Arial" panose="020B0604020202020204" pitchFamily="34" charset="0"/>
              <a:buChar char="•"/>
            </a:pPr>
            <a:r>
              <a:rPr lang="hu-HU" b="1" dirty="0">
                <a:solidFill>
                  <a:srgbClr val="005A7A"/>
                </a:solidFill>
              </a:rPr>
              <a:t>pontos,</a:t>
            </a:r>
          </a:p>
          <a:p>
            <a:pPr marL="1336675" indent="-539750">
              <a:buFont typeface="Arial" panose="020B0604020202020204" pitchFamily="34" charset="0"/>
              <a:buChar char="•"/>
            </a:pPr>
            <a:r>
              <a:rPr lang="hu-HU" b="1" dirty="0">
                <a:solidFill>
                  <a:srgbClr val="005A7A"/>
                </a:solidFill>
              </a:rPr>
              <a:t>tartomány,</a:t>
            </a:r>
          </a:p>
          <a:p>
            <a:pPr marL="1336675" indent="-539750">
              <a:buFont typeface="Arial" panose="020B0604020202020204" pitchFamily="34" charset="0"/>
              <a:buChar char="•"/>
            </a:pPr>
            <a:r>
              <a:rPr lang="hu-HU" b="1" dirty="0">
                <a:solidFill>
                  <a:srgbClr val="005A7A"/>
                </a:solidFill>
              </a:rPr>
              <a:t>felsorolás </a:t>
            </a:r>
            <a:r>
              <a:rPr lang="hu-HU" dirty="0">
                <a:solidFill>
                  <a:srgbClr val="005A7A"/>
                </a:solidFill>
              </a:rPr>
              <a:t>(</a:t>
            </a:r>
            <a:r>
              <a:rPr lang="hu-HU" dirty="0" err="1">
                <a:solidFill>
                  <a:srgbClr val="005A7A"/>
                </a:solidFill>
              </a:rPr>
              <a:t>csv</a:t>
            </a:r>
            <a:r>
              <a:rPr lang="hu-HU" dirty="0">
                <a:solidFill>
                  <a:srgbClr val="005A7A"/>
                </a:solidFill>
              </a:rPr>
              <a:t> fájl)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hu-HU" b="1" dirty="0">
                <a:solidFill>
                  <a:srgbClr val="005A7A"/>
                </a:solidFill>
              </a:rPr>
              <a:t>cím</a:t>
            </a:r>
          </a:p>
          <a:p>
            <a:r>
              <a:rPr lang="hu-HU" b="1" dirty="0">
                <a:solidFill>
                  <a:srgbClr val="005A7A"/>
                </a:solidFill>
              </a:rPr>
              <a:t>alapján. </a:t>
            </a:r>
          </a:p>
        </p:txBody>
      </p:sp>
    </p:spTree>
    <p:extLst>
      <p:ext uri="{BB962C8B-B14F-4D97-AF65-F5344CB8AC3E}">
        <p14:creationId xmlns:p14="http://schemas.microsoft.com/office/powerpoint/2010/main" val="188282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255C0E4-EFEC-49B8-8FED-6F7C2EE4A82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FTAINY indítás – feladat meghatározása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F6CA86E-4CC3-4F88-AE32-3688B6891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17</a:t>
            </a:fld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73585D8B-F0FB-45D2-A03F-E46D55946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120" y="2115055"/>
            <a:ext cx="18821409" cy="9901238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92195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255C0E4-EFEC-49B8-8FED-6F7C2EE4A82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FTAINY indítás – kiegészítő adatszolgáltatás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F6CA86E-4CC3-4F88-AE32-3688B6891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18</a:t>
            </a:fld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95739E1E-9D8D-4D67-B9A8-F54C482F7B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1995517"/>
            <a:ext cx="18592800" cy="10571876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Ellipszis 7">
            <a:extLst>
              <a:ext uri="{FF2B5EF4-FFF2-40B4-BE49-F238E27FC236}">
                <a16:creationId xmlns:a16="http://schemas.microsoft.com/office/drawing/2014/main" id="{DD280917-8062-48FE-8C20-DB58687A8A6A}"/>
              </a:ext>
            </a:extLst>
          </p:cNvPr>
          <p:cNvSpPr/>
          <p:nvPr/>
        </p:nvSpPr>
        <p:spPr>
          <a:xfrm>
            <a:off x="6169025" y="7033260"/>
            <a:ext cx="13716000" cy="279654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35440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255C0E4-EFEC-49B8-8FED-6F7C2EE4A82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FTAINY indítás – kiegészítő adatszolgáltatás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F6CA86E-4CC3-4F88-AE32-3688B6891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19</a:t>
            </a:fld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64DEF4B1-7990-48F0-9DD1-4DDD2DAB17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225" y="1970405"/>
            <a:ext cx="17983200" cy="10625315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58893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9217E896-7E33-4C4C-9983-0BD79D6400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hu-HU"/>
              <a:t>e-ING kezdő lépések</a:t>
            </a:r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973CA9F-2D1B-41C6-BBCA-EDAD89C35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0F63C823-947F-714D-BC87-1C4E2D38020A}" type="slidenum">
              <a:rPr lang="hu-HU" smtClean="0"/>
              <a:pPr/>
              <a:t>2</a:t>
            </a:fld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952CBA6A-AAA7-411C-B36D-C71F9E92E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615" y="1904365"/>
            <a:ext cx="19928020" cy="1046461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613500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3853DD2C-73F8-4E88-AE5C-BD23674CA80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FTIANY – fizetés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57DC1DC-BF12-4652-93EA-9E4C50E6E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20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7138CA9C-0D9A-458E-9178-2D779D046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915" y="2285217"/>
            <a:ext cx="15419730" cy="6840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9C4895C8-D620-41C3-B441-93241AE94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154" y="3270257"/>
            <a:ext cx="15321075" cy="6840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DB13BB10-A6F5-410C-88AD-34EAA9CAAE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9518" y="4404055"/>
            <a:ext cx="19065955" cy="6840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D48BD21F-72D8-44C7-8605-252527206A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38760" y="6929682"/>
            <a:ext cx="9835010" cy="5883713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1802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8DBAC267-F3BB-45DA-9F8D-33B5165C943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FTAINY adatszolgáltatási ügy befejezése – e-aláírás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66BB0D3-7D07-4965-BFBB-25BD2B5C9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21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F6D7B3CD-CCFC-4161-88DA-0E09C58212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6" y="2180589"/>
            <a:ext cx="13375477" cy="8640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0815BBDC-5F46-4BC0-8897-292ED602F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825" y="4421650"/>
            <a:ext cx="18823263" cy="576314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90E2F04A-5FFA-4B45-97F5-FE42DBBD381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874625" y="10437052"/>
            <a:ext cx="8794567" cy="2569325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12" name="Csoportba foglalás 11">
            <a:extLst>
              <a:ext uri="{FF2B5EF4-FFF2-40B4-BE49-F238E27FC236}">
                <a16:creationId xmlns:a16="http://schemas.microsoft.com/office/drawing/2014/main" id="{CD5F5F76-CC67-44E9-8175-657646A8ECF3}"/>
              </a:ext>
            </a:extLst>
          </p:cNvPr>
          <p:cNvGrpSpPr/>
          <p:nvPr/>
        </p:nvGrpSpPr>
        <p:grpSpPr>
          <a:xfrm>
            <a:off x="10207625" y="5143500"/>
            <a:ext cx="12648019" cy="1333500"/>
            <a:chOff x="11960225" y="5143500"/>
            <a:chExt cx="10895419" cy="914400"/>
          </a:xfrm>
        </p:grpSpPr>
        <p:sp>
          <p:nvSpPr>
            <p:cNvPr id="10" name="Ellipszis 9">
              <a:extLst>
                <a:ext uri="{FF2B5EF4-FFF2-40B4-BE49-F238E27FC236}">
                  <a16:creationId xmlns:a16="http://schemas.microsoft.com/office/drawing/2014/main" id="{3D4961FB-A1FF-4D4B-9BB3-A0E854110B8E}"/>
                </a:ext>
              </a:extLst>
            </p:cNvPr>
            <p:cNvSpPr/>
            <p:nvPr/>
          </p:nvSpPr>
          <p:spPr>
            <a:xfrm>
              <a:off x="11960225" y="5143500"/>
              <a:ext cx="3732619" cy="914400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1" name="Ellipszis 10">
              <a:extLst>
                <a:ext uri="{FF2B5EF4-FFF2-40B4-BE49-F238E27FC236}">
                  <a16:creationId xmlns:a16="http://schemas.microsoft.com/office/drawing/2014/main" id="{B6E55941-5784-482F-AF48-B4B2672AFBD8}"/>
                </a:ext>
              </a:extLst>
            </p:cNvPr>
            <p:cNvSpPr/>
            <p:nvPr/>
          </p:nvSpPr>
          <p:spPr>
            <a:xfrm>
              <a:off x="19123025" y="5143500"/>
              <a:ext cx="3732619" cy="914400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</p:spTree>
    <p:extLst>
      <p:ext uri="{BB962C8B-B14F-4D97-AF65-F5344CB8AC3E}">
        <p14:creationId xmlns:p14="http://schemas.microsoft.com/office/powerpoint/2010/main" val="299192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7B8044E-831E-45E2-A033-070DA91912F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FTAINY: adatszolgáltatás – automatikus adatszolgáltatás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2DA560-47BD-4461-8C85-8DBEA4BCB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22</a:t>
            </a:fld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376A76B4-5AC1-48AA-9B9A-155D3D153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166" y="2053688"/>
            <a:ext cx="15240000" cy="10184394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Ellipszis 10">
            <a:extLst>
              <a:ext uri="{FF2B5EF4-FFF2-40B4-BE49-F238E27FC236}">
                <a16:creationId xmlns:a16="http://schemas.microsoft.com/office/drawing/2014/main" id="{01257C0B-81D2-41D9-8545-5FE1BA544781}"/>
              </a:ext>
            </a:extLst>
          </p:cNvPr>
          <p:cNvSpPr/>
          <p:nvPr/>
        </p:nvSpPr>
        <p:spPr>
          <a:xfrm>
            <a:off x="8214854" y="8077200"/>
            <a:ext cx="5441448" cy="239887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083084AA-89E6-4E13-86BE-BA08D85EF07D}"/>
              </a:ext>
            </a:extLst>
          </p:cNvPr>
          <p:cNvSpPr txBox="1"/>
          <p:nvPr/>
        </p:nvSpPr>
        <p:spPr>
          <a:xfrm>
            <a:off x="8378826" y="4818757"/>
            <a:ext cx="14980654" cy="5509200"/>
          </a:xfrm>
          <a:prstGeom prst="rect">
            <a:avLst/>
          </a:prstGeom>
          <a:solidFill>
            <a:srgbClr val="6DC3C3"/>
          </a:solidFill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  <p:txBody>
          <a:bodyPr wrap="square" rtlCol="0">
            <a:spAutoFit/>
          </a:bodyPr>
          <a:lstStyle/>
          <a:p>
            <a:r>
              <a:rPr lang="hu-HU" sz="3200" b="1" dirty="0">
                <a:solidFill>
                  <a:srgbClr val="FF0000"/>
                </a:solidFill>
                <a:highlight>
                  <a:srgbClr val="005A7A"/>
                </a:highlight>
                <a:latin typeface="+mn-lt"/>
              </a:rPr>
              <a:t>c1afb127-4979-4068-b04c-0d900ad81813.zip</a:t>
            </a:r>
          </a:p>
          <a:p>
            <a:endParaRPr lang="hu-HU" sz="3200" b="1" dirty="0">
              <a:solidFill>
                <a:srgbClr val="FF0000"/>
              </a:solidFill>
              <a:highlight>
                <a:srgbClr val="005A7A"/>
              </a:highlight>
              <a:latin typeface="+mn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3200" b="1" dirty="0">
                <a:solidFill>
                  <a:srgbClr val="005A7A"/>
                </a:solidFill>
                <a:latin typeface="+mn-lt"/>
              </a:rPr>
              <a:t>kisero_bizonylat_Martonvásár_kt_243-11.pdf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3200" b="1" dirty="0">
                <a:solidFill>
                  <a:srgbClr val="005A7A"/>
                </a:solidFill>
                <a:latin typeface="+mn-lt"/>
              </a:rPr>
              <a:t>metaadatok_Martonvásár_KULTERULET_243-11.pdf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3200" b="1" dirty="0">
                <a:solidFill>
                  <a:srgbClr val="FF0000"/>
                </a:solidFill>
                <a:highlight>
                  <a:srgbClr val="6DC3C3"/>
                </a:highlight>
                <a:latin typeface="+mn-lt"/>
              </a:rPr>
              <a:t>terkepi_kivagat_attekinto_Martonvasar_kt_243-11.gml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3200" b="1" dirty="0">
                <a:solidFill>
                  <a:srgbClr val="005A7A"/>
                </a:solidFill>
                <a:latin typeface="+mn-lt"/>
              </a:rPr>
              <a:t>foldmeresi_foldkonyv_attekinto_Martonvásár_kt_243-11.pdf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5A7A"/>
                </a:solidFill>
                <a:latin typeface="+mn-lt"/>
              </a:rPr>
              <a:t>foldmeresi_foldkonyv_attekinto_Martonvásár_kt_243-11.XML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5A7A"/>
                </a:solidFill>
                <a:latin typeface="+mn-lt"/>
              </a:rPr>
              <a:t>foldmeresi_foldkonyv_szomszedok_attekinto_Martonvásár_kt_243-11.pdf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5A7A"/>
                </a:solidFill>
                <a:latin typeface="+mn-lt"/>
              </a:rPr>
              <a:t>foldmeresi_foldkonyv_szomszedok_attekinto_Martonvásár_kt_243-11.XML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3200" dirty="0" err="1">
                <a:solidFill>
                  <a:srgbClr val="005A7A"/>
                </a:solidFill>
                <a:latin typeface="+mn-lt"/>
              </a:rPr>
              <a:t>data.json</a:t>
            </a:r>
            <a:endParaRPr lang="hu-HU" sz="3200" dirty="0">
              <a:solidFill>
                <a:srgbClr val="005A7A"/>
              </a:solidFill>
              <a:latin typeface="+mn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hu-HU" sz="3200" dirty="0" err="1">
                <a:solidFill>
                  <a:srgbClr val="005A7A"/>
                </a:solidFill>
                <a:latin typeface="+mn-lt"/>
              </a:rPr>
              <a:t>documents.json</a:t>
            </a:r>
            <a:endParaRPr lang="hu-HU" sz="3200" dirty="0">
              <a:solidFill>
                <a:srgbClr val="005A7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2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7B8044E-831E-45E2-A033-070DA91912F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FTAINY: adatszolgáltatás – ügyintézői ág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2DA560-47BD-4461-8C85-8DBEA4BCB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23</a:t>
            </a:fld>
            <a:endParaRPr lang="hu-HU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F007D404-6E29-4E38-BE5C-79D41D4BD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16" y="2209800"/>
            <a:ext cx="18408051" cy="5257800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8ECC097E-EFF1-49D1-8461-5FC5B8765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825" y="3352299"/>
            <a:ext cx="18576234" cy="6781800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7" name="Ellipszis 16">
            <a:extLst>
              <a:ext uri="{FF2B5EF4-FFF2-40B4-BE49-F238E27FC236}">
                <a16:creationId xmlns:a16="http://schemas.microsoft.com/office/drawing/2014/main" id="{891C6FBD-099F-4F77-85C5-8527ADDC2DC1}"/>
              </a:ext>
            </a:extLst>
          </p:cNvPr>
          <p:cNvSpPr/>
          <p:nvPr/>
        </p:nvSpPr>
        <p:spPr>
          <a:xfrm>
            <a:off x="4800077" y="6985386"/>
            <a:ext cx="11581219" cy="9144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16" name="Kép 15">
            <a:extLst>
              <a:ext uri="{FF2B5EF4-FFF2-40B4-BE49-F238E27FC236}">
                <a16:creationId xmlns:a16="http://schemas.microsoft.com/office/drawing/2014/main" id="{E8218946-6BDD-40BA-8A98-72238A4FE3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8153" y="4092887"/>
            <a:ext cx="13157415" cy="8620848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5138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7B8044E-831E-45E2-A033-070DA91912F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FTAINY: adatszolgáltatás – ügyintézői ág – utólagos díjfizetés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2DA560-47BD-4461-8C85-8DBEA4BCB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24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614A6586-F8C6-4AA1-8BDA-CB3120B57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483" y="1951373"/>
            <a:ext cx="15511047" cy="10228603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442A4210-EC07-4E28-A8AE-00F80ED05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8394" y="3049716"/>
            <a:ext cx="15511047" cy="8062396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7" name="Ellipszis 16">
            <a:extLst>
              <a:ext uri="{FF2B5EF4-FFF2-40B4-BE49-F238E27FC236}">
                <a16:creationId xmlns:a16="http://schemas.microsoft.com/office/drawing/2014/main" id="{891C6FBD-099F-4F77-85C5-8527ADDC2DC1}"/>
              </a:ext>
            </a:extLst>
          </p:cNvPr>
          <p:cNvSpPr/>
          <p:nvPr/>
        </p:nvSpPr>
        <p:spPr>
          <a:xfrm>
            <a:off x="8150225" y="10018873"/>
            <a:ext cx="11581219" cy="9144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7045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7B8044E-831E-45E2-A033-070DA91912F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FTAINY: adatszolgáltatás – ügyintézői ág – adatszolgáltatás kiadása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2DA560-47BD-4461-8C85-8DBEA4BCB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25</a:t>
            </a:fld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92A32312-0908-45EC-B6F6-4F9E31E3B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901" y="2133600"/>
            <a:ext cx="19184992" cy="8079701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29A61D18-A506-41BB-931D-1D574E25CD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5425" y="3217132"/>
            <a:ext cx="14893076" cy="9879566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246694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7B8044E-831E-45E2-A033-070DA91912F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FTAINY vége: adatszolgáltatás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2DA560-47BD-4461-8C85-8DBEA4BCB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26</a:t>
            </a:fld>
            <a:endParaRPr lang="hu-HU" dirty="0"/>
          </a:p>
        </p:txBody>
      </p:sp>
      <p:grpSp>
        <p:nvGrpSpPr>
          <p:cNvPr id="14" name="Csoportba foglalás 13">
            <a:extLst>
              <a:ext uri="{FF2B5EF4-FFF2-40B4-BE49-F238E27FC236}">
                <a16:creationId xmlns:a16="http://schemas.microsoft.com/office/drawing/2014/main" id="{FFF0AA72-D8A0-4B62-AE53-B606D4FA2399}"/>
              </a:ext>
            </a:extLst>
          </p:cNvPr>
          <p:cNvGrpSpPr/>
          <p:nvPr/>
        </p:nvGrpSpPr>
        <p:grpSpPr>
          <a:xfrm>
            <a:off x="955676" y="2225040"/>
            <a:ext cx="20872449" cy="9128760"/>
            <a:chOff x="955676" y="2225040"/>
            <a:chExt cx="20872449" cy="9128760"/>
          </a:xfrm>
        </p:grpSpPr>
        <p:pic>
          <p:nvPicPr>
            <p:cNvPr id="5" name="Kép 4">
              <a:extLst>
                <a:ext uri="{FF2B5EF4-FFF2-40B4-BE49-F238E27FC236}">
                  <a16:creationId xmlns:a16="http://schemas.microsoft.com/office/drawing/2014/main" id="{972CE281-94A4-4FD9-B613-92401FCF9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5676" y="2225040"/>
              <a:ext cx="14051368" cy="9128760"/>
            </a:xfrm>
            <a:prstGeom prst="rect">
              <a:avLst/>
            </a:prstGeom>
            <a:ln w="88900" cap="sq" cmpd="thickThin">
              <a:solidFill>
                <a:srgbClr val="5A14A5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8" name="Kép 7">
              <a:extLst>
                <a:ext uri="{FF2B5EF4-FFF2-40B4-BE49-F238E27FC236}">
                  <a16:creationId xmlns:a16="http://schemas.microsoft.com/office/drawing/2014/main" id="{7EAC6A3E-0738-4A61-8871-9E12E926D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51225" y="2225040"/>
              <a:ext cx="5676900" cy="2930607"/>
            </a:xfrm>
            <a:prstGeom prst="rect">
              <a:avLst/>
            </a:prstGeom>
            <a:ln w="88900" cap="sq" cmpd="thickThin">
              <a:solidFill>
                <a:srgbClr val="5A14A5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  <p:grpSp>
        <p:nvGrpSpPr>
          <p:cNvPr id="13" name="Csoportba foglalás 12">
            <a:extLst>
              <a:ext uri="{FF2B5EF4-FFF2-40B4-BE49-F238E27FC236}">
                <a16:creationId xmlns:a16="http://schemas.microsoft.com/office/drawing/2014/main" id="{DE3C1B6A-B539-49A0-B968-B62448335D73}"/>
              </a:ext>
            </a:extLst>
          </p:cNvPr>
          <p:cNvGrpSpPr/>
          <p:nvPr/>
        </p:nvGrpSpPr>
        <p:grpSpPr>
          <a:xfrm>
            <a:off x="7235825" y="5681540"/>
            <a:ext cx="15625851" cy="3767260"/>
            <a:chOff x="7388225" y="5724282"/>
            <a:chExt cx="13817657" cy="3572118"/>
          </a:xfrm>
        </p:grpSpPr>
        <p:pic>
          <p:nvPicPr>
            <p:cNvPr id="6" name="Kép 5">
              <a:extLst>
                <a:ext uri="{FF2B5EF4-FFF2-40B4-BE49-F238E27FC236}">
                  <a16:creationId xmlns:a16="http://schemas.microsoft.com/office/drawing/2014/main" id="{DCE46A4F-35F0-4A50-8BAE-9D80AAA377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655425" y="5724282"/>
              <a:ext cx="9550457" cy="3141124"/>
            </a:xfrm>
            <a:prstGeom prst="rect">
              <a:avLst/>
            </a:prstGeom>
            <a:ln w="88900" cap="sq" cmpd="thickThin">
              <a:solidFill>
                <a:srgbClr val="005A7A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10" name="Ellipszis 9">
              <a:extLst>
                <a:ext uri="{FF2B5EF4-FFF2-40B4-BE49-F238E27FC236}">
                  <a16:creationId xmlns:a16="http://schemas.microsoft.com/office/drawing/2014/main" id="{24B0680B-A9C3-4C8C-B9AA-E60E21BA8E89}"/>
                </a:ext>
              </a:extLst>
            </p:cNvPr>
            <p:cNvSpPr/>
            <p:nvPr/>
          </p:nvSpPr>
          <p:spPr>
            <a:xfrm>
              <a:off x="7388225" y="8382000"/>
              <a:ext cx="1371600" cy="914400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1" name="Nyíl: jobbra mutató 10">
              <a:extLst>
                <a:ext uri="{FF2B5EF4-FFF2-40B4-BE49-F238E27FC236}">
                  <a16:creationId xmlns:a16="http://schemas.microsoft.com/office/drawing/2014/main" id="{79C3DCC5-BE28-4539-AF4F-18B1CE37097C}"/>
                </a:ext>
              </a:extLst>
            </p:cNvPr>
            <p:cNvSpPr/>
            <p:nvPr/>
          </p:nvSpPr>
          <p:spPr>
            <a:xfrm rot="20549522">
              <a:off x="9061449" y="7811811"/>
              <a:ext cx="2362200" cy="479620"/>
            </a:xfrm>
            <a:prstGeom prst="rightArrow">
              <a:avLst/>
            </a:prstGeom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2" name="Ellipszis 11">
              <a:extLst>
                <a:ext uri="{FF2B5EF4-FFF2-40B4-BE49-F238E27FC236}">
                  <a16:creationId xmlns:a16="http://schemas.microsoft.com/office/drawing/2014/main" id="{5637E168-0A93-4238-9C5B-35D56077AD39}"/>
                </a:ext>
              </a:extLst>
            </p:cNvPr>
            <p:cNvSpPr/>
            <p:nvPr/>
          </p:nvSpPr>
          <p:spPr>
            <a:xfrm>
              <a:off x="15541625" y="7870475"/>
              <a:ext cx="3732619" cy="914400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pic>
        <p:nvPicPr>
          <p:cNvPr id="7" name="Kép 6">
            <a:extLst>
              <a:ext uri="{FF2B5EF4-FFF2-40B4-BE49-F238E27FC236}">
                <a16:creationId xmlns:a16="http://schemas.microsoft.com/office/drawing/2014/main" id="{8D0E0EB7-1572-4216-B58D-0ACFBC609F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90950" y="1698842"/>
            <a:ext cx="11755666" cy="11588329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6722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C75EBF98-F975-4A3A-89F3-274D0DFA9C7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változási vázrajz vizsgálata és záradékolása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50C3C9AB-7327-4069-808F-6FD7C39B9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27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03C49579-33B0-4E69-BAB9-2C87D385A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433" y="1889125"/>
            <a:ext cx="21505229" cy="10080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Ellipszis 5">
            <a:extLst>
              <a:ext uri="{FF2B5EF4-FFF2-40B4-BE49-F238E27FC236}">
                <a16:creationId xmlns:a16="http://schemas.microsoft.com/office/drawing/2014/main" id="{00731BB2-4141-4223-82CE-FB620CA49AB5}"/>
              </a:ext>
            </a:extLst>
          </p:cNvPr>
          <p:cNvSpPr/>
          <p:nvPr/>
        </p:nvSpPr>
        <p:spPr>
          <a:xfrm>
            <a:off x="12598400" y="5219700"/>
            <a:ext cx="4588253" cy="16383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057982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7221C2B4-BEB9-4802-8531-59FBB26ED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6" y="2209800"/>
            <a:ext cx="15957549" cy="912225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Szöveg helye 2">
            <a:extLst>
              <a:ext uri="{FF2B5EF4-FFF2-40B4-BE49-F238E27FC236}">
                <a16:creationId xmlns:a16="http://schemas.microsoft.com/office/drawing/2014/main" id="{5795FD09-2606-449A-8431-AAE936E4316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készítő földmérő és minősítő földmérő</a:t>
            </a:r>
          </a:p>
          <a:p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0B140F3-03DC-4B8B-A12E-20E7EE97F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28</a:t>
            </a:fld>
            <a:endParaRPr lang="hu-HU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91F0EDBF-537D-4331-8F88-9C9D165AD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9340" y="3182262"/>
            <a:ext cx="15957548" cy="835139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20A3F147-7124-4080-8CF4-3705DC7DB7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66264" y="4433735"/>
            <a:ext cx="10934286" cy="8640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1955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ADA34BDA-D5BB-4B3E-A3C5-904BD6DC28C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munka adatainak megadása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0F595B-1452-479F-B662-9DF0C7585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29</a:t>
            </a:fld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ED5262E0-557A-4F7F-B2DF-45250639F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816" y="1911872"/>
            <a:ext cx="14259618" cy="10619448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Ellipszis 6">
            <a:extLst>
              <a:ext uri="{FF2B5EF4-FFF2-40B4-BE49-F238E27FC236}">
                <a16:creationId xmlns:a16="http://schemas.microsoft.com/office/drawing/2014/main" id="{52486193-3DB6-4119-9BF8-545C0D31E6B1}"/>
              </a:ext>
            </a:extLst>
          </p:cNvPr>
          <p:cNvSpPr/>
          <p:nvPr/>
        </p:nvSpPr>
        <p:spPr>
          <a:xfrm>
            <a:off x="7567930" y="4762500"/>
            <a:ext cx="8305800" cy="20955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2125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9217E896-7E33-4C4C-9983-0BD79D6400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/>
              <a:t>e-ING kezdő lépések</a:t>
            </a:r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973CA9F-2D1B-41C6-BBCA-EDAD89C35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0F63C823-947F-714D-BC87-1C4E2D38020A}" type="slidenum">
              <a:rPr lang="hu-HU" smtClean="0"/>
              <a:pPr/>
              <a:t>3</a:t>
            </a:fld>
            <a:endParaRPr lang="hu-HU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E73854E3-B44F-49FD-BA50-B437422A8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6" y="2088560"/>
            <a:ext cx="15329940" cy="89916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88DC28C7-E0B6-4E5C-AA76-704A94133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3258" y="2911151"/>
            <a:ext cx="15329940" cy="9515136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7078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ADA34BDA-D5BB-4B3E-A3C5-904BD6DC28C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változási állomány importálása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0F595B-1452-479F-B662-9DF0C7585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30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5451729B-B6E7-4B47-819D-AA2778633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208" y="2209800"/>
            <a:ext cx="17485285" cy="92964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D51EF885-EC8B-4F2D-9A04-0C3C9133A2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5158" y="954088"/>
            <a:ext cx="11544447" cy="10874526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7AF77E9E-2CF2-49B4-A8C9-D6653EB373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625" y="9767589"/>
            <a:ext cx="7646721" cy="3255963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2526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ADA34BDA-D5BB-4B3E-A3C5-904BD6DC28C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építményadatok és területkimutatás adatmegadás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0F595B-1452-479F-B662-9DF0C7585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31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D6AF7716-7EF6-449F-B1C0-B3D59BC1BB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357" y="1926617"/>
            <a:ext cx="13865981" cy="8640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36A52E78-12B6-4FD3-BD2F-5AD1F64AA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213" y="4648200"/>
            <a:ext cx="16121553" cy="7560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4595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ADA34BDA-D5BB-4B3E-A3C5-904BD6DC28C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községi gyűjtő és területtel rendelkező jogok, tények kezelése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0F595B-1452-479F-B662-9DF0C7585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32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10DB1CF4-268C-4575-84A6-8D3548826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925" y="2332384"/>
            <a:ext cx="13367900" cy="7573616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B0E4061A-B1A3-43B7-A7D5-86E3636B9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6435" y="6858000"/>
            <a:ext cx="16247597" cy="5096978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930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ADA34BDA-D5BB-4B3E-A3C5-904BD6DC28C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területkimutatás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0F595B-1452-479F-B662-9DF0C7585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33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81013355-BFA7-445E-A5A2-A0731B4431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835"/>
          <a:stretch/>
        </p:blipFill>
        <p:spPr>
          <a:xfrm>
            <a:off x="2282828" y="1896600"/>
            <a:ext cx="13835677" cy="10080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929800EE-D330-41E9-B30B-EC42AC24E3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349" y="4169692"/>
            <a:ext cx="16049626" cy="5825496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09553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ADA34BDA-D5BB-4B3E-A3C5-904BD6DC28C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műszaki dokumentáció felöltése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0F595B-1452-479F-B662-9DF0C7585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34</a:t>
            </a:fld>
            <a:endParaRPr lang="hu-HU" dirty="0"/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9F9F7819-BA0A-402F-B024-06CC518B9ABB}"/>
              </a:ext>
            </a:extLst>
          </p:cNvPr>
          <p:cNvSpPr txBox="1"/>
          <p:nvPr/>
        </p:nvSpPr>
        <p:spPr>
          <a:xfrm>
            <a:off x="18970625" y="1125661"/>
            <a:ext cx="4438014" cy="1083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dirty="0">
                <a:latin typeface="+mn-lt"/>
              </a:rPr>
              <a:t>megbízólevél,</a:t>
            </a:r>
          </a:p>
          <a:p>
            <a:pPr marL="571500" indent="-5715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dirty="0">
                <a:latin typeface="+mn-lt"/>
              </a:rPr>
              <a:t>műszaki leírás,</a:t>
            </a:r>
          </a:p>
          <a:p>
            <a:pPr marL="571500" indent="-5715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dirty="0">
                <a:latin typeface="+mn-lt"/>
              </a:rPr>
              <a:t>mérési jegyzőkönyvek, </a:t>
            </a:r>
          </a:p>
          <a:p>
            <a:pPr marL="571500" indent="-5715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dirty="0">
                <a:latin typeface="+mn-lt"/>
              </a:rPr>
              <a:t>mérési vázlat,</a:t>
            </a:r>
          </a:p>
          <a:p>
            <a:pPr marL="571500" indent="-5715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dirty="0">
                <a:latin typeface="+mn-lt"/>
              </a:rPr>
              <a:t>koordinátajegyzék,</a:t>
            </a:r>
          </a:p>
          <a:p>
            <a:pPr marL="571500" indent="-5715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dirty="0">
                <a:latin typeface="+mn-lt"/>
              </a:rPr>
              <a:t>GNSS mérési jegyzőkönyv, igazolás,</a:t>
            </a:r>
          </a:p>
          <a:p>
            <a:pPr marL="571500" indent="-5715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dirty="0">
                <a:solidFill>
                  <a:srgbClr val="005A7A"/>
                </a:solidFill>
                <a:latin typeface="+mn-lt"/>
              </a:rPr>
              <a:t>kitűzési vázlat és vázrajz,</a:t>
            </a:r>
          </a:p>
          <a:p>
            <a:pPr marL="571500" indent="-5715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dirty="0">
                <a:solidFill>
                  <a:srgbClr val="005A7A"/>
                </a:solidFill>
                <a:latin typeface="+mn-lt"/>
              </a:rPr>
              <a:t>kitűzési jegyzőkönyv,</a:t>
            </a:r>
          </a:p>
          <a:p>
            <a:pPr marL="571500" indent="-5715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dirty="0">
                <a:solidFill>
                  <a:srgbClr val="005A7A"/>
                </a:solidFill>
                <a:latin typeface="+mn-lt"/>
              </a:rPr>
              <a:t>használati megosztási vázrajz,</a:t>
            </a:r>
          </a:p>
          <a:p>
            <a:pPr marL="571500" indent="-5715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dirty="0">
                <a:solidFill>
                  <a:srgbClr val="005A7A"/>
                </a:solidFill>
                <a:latin typeface="+mn-lt"/>
              </a:rPr>
              <a:t>szintenkénti alaprajz,</a:t>
            </a:r>
          </a:p>
          <a:p>
            <a:pPr marL="571500" indent="-5715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u-HU" dirty="0">
                <a:solidFill>
                  <a:srgbClr val="005A7A"/>
                </a:solidFill>
                <a:latin typeface="+mn-lt"/>
              </a:rPr>
              <a:t>egyebek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598542F1-0AF7-4322-9590-8F4342A82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291" y="2286000"/>
            <a:ext cx="17519312" cy="73152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205535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DC7C5D4D-0E7E-4754-86DB-4BA03ACA5A8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készítő földmérő jóváhagyása</a:t>
            </a:r>
          </a:p>
          <a:p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8FBF84DB-2F54-4649-B77F-B68C98606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35</a:t>
            </a:fld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AF2D73EA-68B9-4F75-A5B4-CC16D5C8C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221" y="2418080"/>
            <a:ext cx="19322564" cy="7239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5505468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F834F688-091C-48FE-8417-11B45611D59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minősítő földmérő jóváhagyása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1E134A7-55F8-4203-9DF0-EEE66AEFD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36</a:t>
            </a:fld>
            <a:endParaRPr lang="hu-HU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268CAD6B-1031-402B-AA6B-9105A06AC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454" y="2609113"/>
            <a:ext cx="8338287" cy="2685405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8A353E6F-D718-4467-A60F-73F6838DAB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922" y="5682254"/>
            <a:ext cx="11107940" cy="3073641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3B528DF3-C5D7-4654-BD37-07E64CC140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3026" y="2353654"/>
            <a:ext cx="15716820" cy="9424041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082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86E1F802-BF48-47C3-9805-0A2EBB93DC1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FTTR VVVZ – e-akta elkészítése, benyújtása, határozat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8E96F651-78B3-4EBA-8D33-84C2EC9EF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37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E49F7A12-C831-4BD1-9DFC-29B7627EB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1" y="2209800"/>
            <a:ext cx="12215278" cy="9000000"/>
          </a:xfrm>
          <a:prstGeom prst="rect">
            <a:avLst/>
          </a:prstGeom>
          <a:ln w="88900" cap="sq" cmpd="thickThin">
            <a:solidFill>
              <a:srgbClr val="005A7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C25CEA8D-103C-4A94-9A26-BAD608AA96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1425" y="2895600"/>
            <a:ext cx="8246809" cy="2689873"/>
          </a:xfrm>
          <a:prstGeom prst="rect">
            <a:avLst/>
          </a:prstGeom>
          <a:ln w="88900" cap="sq" cmpd="thickThin">
            <a:solidFill>
              <a:srgbClr val="005A7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5519896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86E1F802-BF48-47C3-9805-0A2EBB93DC1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e-akta elkészítése, benyújtása, határozat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8E96F651-78B3-4EBA-8D33-84C2EC9EF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38</a:t>
            </a:fld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3DE1BE1D-3B18-4937-B7DC-8C7B6408E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869" y="2351364"/>
            <a:ext cx="15238801" cy="7859436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279792EC-4AD7-4B5B-9067-1953A82E5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2109" y="4944113"/>
            <a:ext cx="13235749" cy="6529636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Ellipszis 8">
            <a:extLst>
              <a:ext uri="{FF2B5EF4-FFF2-40B4-BE49-F238E27FC236}">
                <a16:creationId xmlns:a16="http://schemas.microsoft.com/office/drawing/2014/main" id="{660D44D9-6E29-48E8-A173-326FAD59736E}"/>
              </a:ext>
            </a:extLst>
          </p:cNvPr>
          <p:cNvSpPr/>
          <p:nvPr/>
        </p:nvSpPr>
        <p:spPr>
          <a:xfrm>
            <a:off x="6016625" y="8641218"/>
            <a:ext cx="2182302" cy="214333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1415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>
            <a:extLst>
              <a:ext uri="{FF2B5EF4-FFF2-40B4-BE49-F238E27FC236}">
                <a16:creationId xmlns:a16="http://schemas.microsoft.com/office/drawing/2014/main" id="{64A8D2BE-E92F-410B-9094-EA69B8E7F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021" y="2169942"/>
            <a:ext cx="19800532" cy="6364458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Szöveg helye 2">
            <a:extLst>
              <a:ext uri="{FF2B5EF4-FFF2-40B4-BE49-F238E27FC236}">
                <a16:creationId xmlns:a16="http://schemas.microsoft.com/office/drawing/2014/main" id="{61D7BCE9-7881-438F-B55D-53879BAFE4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e-akta elkészítése, benyújtása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4581D504-CE75-493F-98B4-4A9C389DF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39</a:t>
            </a:fld>
            <a:endParaRPr lang="hu-HU" dirty="0"/>
          </a:p>
        </p:txBody>
      </p:sp>
      <p:grpSp>
        <p:nvGrpSpPr>
          <p:cNvPr id="9" name="Csoportba foglalás 8">
            <a:extLst>
              <a:ext uri="{FF2B5EF4-FFF2-40B4-BE49-F238E27FC236}">
                <a16:creationId xmlns:a16="http://schemas.microsoft.com/office/drawing/2014/main" id="{834D3C5C-1790-4811-85FE-3C6F76417717}"/>
              </a:ext>
            </a:extLst>
          </p:cNvPr>
          <p:cNvGrpSpPr>
            <a:grpSpLocks noChangeAspect="1"/>
          </p:cNvGrpSpPr>
          <p:nvPr/>
        </p:nvGrpSpPr>
        <p:grpSpPr>
          <a:xfrm>
            <a:off x="11547171" y="6324600"/>
            <a:ext cx="11679767" cy="5943242"/>
            <a:chOff x="12306359" y="6419491"/>
            <a:chExt cx="11419114" cy="5810609"/>
          </a:xfrm>
        </p:grpSpPr>
        <p:pic>
          <p:nvPicPr>
            <p:cNvPr id="6" name="Kép 5">
              <a:extLst>
                <a:ext uri="{FF2B5EF4-FFF2-40B4-BE49-F238E27FC236}">
                  <a16:creationId xmlns:a16="http://schemas.microsoft.com/office/drawing/2014/main" id="{6AE208E3-78CF-4A80-B36C-D9C8511ED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06359" y="6419491"/>
              <a:ext cx="11419114" cy="5181600"/>
            </a:xfrm>
            <a:prstGeom prst="rect">
              <a:avLst/>
            </a:prstGeom>
            <a:ln w="88900" cap="sq" cmpd="thickThin">
              <a:solidFill>
                <a:srgbClr val="5A14A5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7" name="Ellipszis 6">
              <a:extLst>
                <a:ext uri="{FF2B5EF4-FFF2-40B4-BE49-F238E27FC236}">
                  <a16:creationId xmlns:a16="http://schemas.microsoft.com/office/drawing/2014/main" id="{E6C82FB3-3753-4750-A9CF-E4379F19ED46}"/>
                </a:ext>
              </a:extLst>
            </p:cNvPr>
            <p:cNvSpPr/>
            <p:nvPr/>
          </p:nvSpPr>
          <p:spPr>
            <a:xfrm>
              <a:off x="17294225" y="10134600"/>
              <a:ext cx="2133600" cy="20955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</p:spTree>
    <p:extLst>
      <p:ext uri="{BB962C8B-B14F-4D97-AF65-F5344CB8AC3E}">
        <p14:creationId xmlns:p14="http://schemas.microsoft.com/office/powerpoint/2010/main" val="338687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9217E896-7E33-4C4C-9983-0BD79D6400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kezdő lépések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973CA9F-2D1B-41C6-BBCA-EDAD89C35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</a:t>
            </a:fld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C02017C2-3453-41CE-A7BE-BBA846BC5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094" y="2303989"/>
            <a:ext cx="15696549" cy="8858449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9F576574-6ED1-4B42-AEF0-22CF740C0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9025" y="1470302"/>
            <a:ext cx="12774296" cy="11160266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180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a változási vázrajz, mint határozat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40</a:t>
            </a:fld>
            <a:endParaRPr lang="hu-HU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F6077355-8790-4824-B4A9-F3974ED4C9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109" y="2209800"/>
            <a:ext cx="13598650" cy="8991600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0FA745CA-430C-4A3D-9514-2F901AD95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107" y="1968945"/>
            <a:ext cx="8686800" cy="10000104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E3EF9D02-1CFB-47CF-B556-A4FE8FA49C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9516" y="3667432"/>
            <a:ext cx="14215957" cy="6270389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60A69307-562E-4709-82A6-565C80AD60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62876" y="6730598"/>
            <a:ext cx="6374058" cy="1740872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710BA2FE-DE8B-45C4-B1EE-C4C7F37B18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0035" y="2499954"/>
            <a:ext cx="16275438" cy="9006246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075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VVVZ – a változási vázrajz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41</a:t>
            </a:fld>
            <a:endParaRPr lang="hu-HU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FE2F6A0B-8C86-4E66-8752-C8B17E1DE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87" y="2302110"/>
            <a:ext cx="9000000" cy="8308778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7E9DCB62-F3CE-406A-8BB7-15FDEF24FF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578" y="2997380"/>
            <a:ext cx="9000000" cy="9416267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08581476-6462-42A3-83B6-83932D1647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1025" y="1673772"/>
            <a:ext cx="12613638" cy="6877956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6BB54031-D035-43B9-A02A-E4FE5A659F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20625" y="8081878"/>
            <a:ext cx="9888330" cy="4991857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71022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TEL – telekalakítási eljárás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42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6F68ABE9-4DA8-4E95-91FE-642B17453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6" y="2274697"/>
            <a:ext cx="7492441" cy="1209716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90072AA0-AFDF-4317-84C0-3914CB352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1412" y="3781401"/>
            <a:ext cx="13406485" cy="5514999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FD967AA4-C242-4125-B86A-C96FDEC417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5569" y="5488200"/>
            <a:ext cx="13536026" cy="6865535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2B9394C2-6BCC-4E04-858E-EE356946B5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1560" y="3024087"/>
            <a:ext cx="13786600" cy="8083175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90610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TEL – telekalakítási eljárás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43</a:t>
            </a:fld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D7FFA628-8E19-4264-89A4-C3B2A0A3C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221" y="3297775"/>
            <a:ext cx="17422364" cy="7535798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64B979E8-BCE3-41B8-B0B4-3B1AF4CEB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3928" y="954087"/>
            <a:ext cx="14758048" cy="11028692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50202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TEL – telekalakítási eljárás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44</a:t>
            </a:fld>
            <a:endParaRPr lang="hu-HU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90F7B9BF-EB91-46B6-A5D1-43C8BA37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88" y="2880852"/>
            <a:ext cx="15119350" cy="7722599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ED7358FE-EC18-49D1-AE16-461767D73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425" y="1889125"/>
            <a:ext cx="14451475" cy="9961698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ECAFF466-3405-431B-90C0-6153BAF11B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9730" y="4343400"/>
            <a:ext cx="15429432" cy="5854844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3429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TEL – telekalakítási eljárás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45</a:t>
            </a:fld>
            <a:endParaRPr lang="hu-HU" dirty="0"/>
          </a:p>
        </p:txBody>
      </p:sp>
      <p:grpSp>
        <p:nvGrpSpPr>
          <p:cNvPr id="12" name="Csoportba foglalás 11">
            <a:extLst>
              <a:ext uri="{FF2B5EF4-FFF2-40B4-BE49-F238E27FC236}">
                <a16:creationId xmlns:a16="http://schemas.microsoft.com/office/drawing/2014/main" id="{646A7E91-D1C7-4158-9915-4F417E7EB67F}"/>
              </a:ext>
            </a:extLst>
          </p:cNvPr>
          <p:cNvGrpSpPr/>
          <p:nvPr/>
        </p:nvGrpSpPr>
        <p:grpSpPr>
          <a:xfrm>
            <a:off x="1080319" y="2380624"/>
            <a:ext cx="15477092" cy="8515976"/>
            <a:chOff x="1080319" y="2380624"/>
            <a:chExt cx="15477092" cy="8515976"/>
          </a:xfrm>
        </p:grpSpPr>
        <p:pic>
          <p:nvPicPr>
            <p:cNvPr id="9" name="Kép 8">
              <a:extLst>
                <a:ext uri="{FF2B5EF4-FFF2-40B4-BE49-F238E27FC236}">
                  <a16:creationId xmlns:a16="http://schemas.microsoft.com/office/drawing/2014/main" id="{1017CF2B-AE33-4350-9032-EFFFB7F7C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0319" y="2380624"/>
              <a:ext cx="15477092" cy="7830176"/>
            </a:xfrm>
            <a:prstGeom prst="rect">
              <a:avLst/>
            </a:prstGeom>
            <a:ln w="88900" cap="sq" cmpd="thickThin">
              <a:solidFill>
                <a:srgbClr val="5A14A5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10" name="Ellipszis 9">
              <a:extLst>
                <a:ext uri="{FF2B5EF4-FFF2-40B4-BE49-F238E27FC236}">
                  <a16:creationId xmlns:a16="http://schemas.microsoft.com/office/drawing/2014/main" id="{543ABF1B-0682-4CF0-BB97-D36330CBB960}"/>
                </a:ext>
              </a:extLst>
            </p:cNvPr>
            <p:cNvSpPr/>
            <p:nvPr/>
          </p:nvSpPr>
          <p:spPr>
            <a:xfrm>
              <a:off x="6092825" y="8753268"/>
              <a:ext cx="2182302" cy="2143332"/>
            </a:xfrm>
            <a:prstGeom prst="ellipse">
              <a:avLst/>
            </a:prstGeom>
            <a:noFill/>
            <a:ln w="88900" cap="sq" cmpd="thickThin">
              <a:solidFill>
                <a:srgbClr val="5A14A5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</p:grpSp>
      <p:pic>
        <p:nvPicPr>
          <p:cNvPr id="11" name="Kép 10">
            <a:extLst>
              <a:ext uri="{FF2B5EF4-FFF2-40B4-BE49-F238E27FC236}">
                <a16:creationId xmlns:a16="http://schemas.microsoft.com/office/drawing/2014/main" id="{FFDE9DF2-8B5C-49E9-8327-A3A9B0E32D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4984" y="1013762"/>
            <a:ext cx="13673660" cy="7684981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259530E1-AEED-405E-A4E3-821C07151D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2825" y="8390242"/>
            <a:ext cx="12409661" cy="4297197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8859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TEL – telekalakítási eljárás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46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823C2E38-C808-4BC8-9B30-1B9DFB6CE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6" y="2274886"/>
            <a:ext cx="15576549" cy="8797554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054A41B9-0F12-467B-9420-C859594160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2961" y="4420592"/>
            <a:ext cx="13755328" cy="7517793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5B6CEBDD-5F40-42E2-91CA-2678D9FC58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3629" y="3193148"/>
            <a:ext cx="14188347" cy="7329703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4577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TEL – telekalakítási eljárás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47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37382272-DA7E-4CE0-8702-6CBF14280C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6" y="2286000"/>
            <a:ext cx="14281149" cy="8506934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30656ACF-8147-4646-938C-91BDCD6D4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225" y="4381330"/>
            <a:ext cx="15149991" cy="6951945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E4F5CBF5-E819-4322-AD7F-0EA0BFC34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2110" y="5724756"/>
            <a:ext cx="14731278" cy="4714644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9C0DC4D4-401D-4092-AA14-E464C0CF9B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67533" y="6872748"/>
            <a:ext cx="8190054" cy="2596846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5536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TEL – telekalakítási eljárás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48</a:t>
            </a:fld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2DF70BDB-7086-4170-8B8B-F27D53BC6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76" y="2915265"/>
            <a:ext cx="16512587" cy="6548094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E1A55533-9A36-4800-9F44-EDB308D23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1721" y="1603777"/>
            <a:ext cx="11690351" cy="11158136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967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Tulajdoni lap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49</a:t>
            </a:fld>
            <a:endParaRPr lang="hu-HU" dirty="0"/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9BEB6D02-8FAC-4603-ABAE-DE2B7C3D0B75}"/>
              </a:ext>
            </a:extLst>
          </p:cNvPr>
          <p:cNvSpPr/>
          <p:nvPr/>
        </p:nvSpPr>
        <p:spPr>
          <a:xfrm>
            <a:off x="955676" y="2362200"/>
            <a:ext cx="2081212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000" b="1" dirty="0">
                <a:latin typeface="+mn-lt"/>
              </a:rPr>
              <a:t>Inytv. 76. § (1) bekezdés</a:t>
            </a:r>
          </a:p>
          <a:p>
            <a:pPr marL="742950" indent="-742950">
              <a:spcBef>
                <a:spcPts val="2400"/>
              </a:spcBef>
              <a:buFont typeface="+mj-lt"/>
              <a:buAutoNum type="alphaLcParenR"/>
            </a:pPr>
            <a:r>
              <a:rPr lang="hu-HU" sz="4000" b="1" dirty="0">
                <a:latin typeface="+mn-lt"/>
              </a:rPr>
              <a:t>Szemle tulajdonilap-másolat</a:t>
            </a:r>
            <a:r>
              <a:rPr lang="hu-HU" sz="4000" dirty="0">
                <a:latin typeface="+mn-lt"/>
              </a:rPr>
              <a:t>, amely a tulajdoni lapon szereplő érvényes adatokat, jogokat és tényeket, valamint ezek jogosultjait tartalmazza,</a:t>
            </a:r>
          </a:p>
          <a:p>
            <a:pPr marL="742950" indent="-742950">
              <a:spcBef>
                <a:spcPts val="2400"/>
              </a:spcBef>
              <a:buFont typeface="+mj-lt"/>
              <a:buAutoNum type="alphaLcParenR"/>
            </a:pPr>
            <a:r>
              <a:rPr lang="hu-HU" sz="4000" b="1" dirty="0">
                <a:latin typeface="+mn-lt"/>
              </a:rPr>
              <a:t>Teljes tulajdonilap-másolat</a:t>
            </a:r>
            <a:r>
              <a:rPr lang="hu-HU" sz="4000" dirty="0">
                <a:latin typeface="+mn-lt"/>
              </a:rPr>
              <a:t>, amely a szemle tulajdonilap-másolat adatain kívül a tulajdoni lapon elektronikusan eltárolt törölt adatokat, jogokat és tényeket tartalmazza,</a:t>
            </a:r>
          </a:p>
          <a:p>
            <a:pPr marL="742950" indent="-742950">
              <a:spcBef>
                <a:spcPts val="2400"/>
              </a:spcBef>
              <a:buFont typeface="+mj-lt"/>
              <a:buAutoNum type="alphaLcParenR"/>
            </a:pPr>
            <a:r>
              <a:rPr lang="hu-HU" sz="4000" b="1" dirty="0">
                <a:latin typeface="+mn-lt"/>
              </a:rPr>
              <a:t>Ügyleti tulajdonilap-másolat</a:t>
            </a:r>
            <a:r>
              <a:rPr lang="hu-HU" sz="4000" dirty="0">
                <a:latin typeface="+mn-lt"/>
              </a:rPr>
              <a:t>, amely a teljes tulajdonilap-másolat adatain kívül a bejegyzett és törölt jogok, tények jogosultjainak – a személyi azonosítón kívüli – a tulajdoni lapon feltüntetett valamennyi azonosító adatát tartalmazza.</a:t>
            </a:r>
          </a:p>
          <a:p>
            <a:endParaRPr lang="hu-HU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7996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5533717-CD59-4519-B610-FC0855844F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– ügyfél – ügyintéző</a:t>
            </a:r>
          </a:p>
          <a:p>
            <a:r>
              <a:rPr lang="hu-HU" dirty="0"/>
              <a:t>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2AED25E-358E-4287-BC15-23FADD5D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5</a:t>
            </a:fld>
            <a:endParaRPr lang="hu-HU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E12E3059-3AEF-4C49-B32E-E4D8A28A68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48422" y="421889"/>
            <a:ext cx="5873829" cy="135572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78DC61AF-E665-4C30-91CF-0354A3CBBF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994"/>
          <a:stretch/>
        </p:blipFill>
        <p:spPr>
          <a:xfrm>
            <a:off x="955676" y="2416670"/>
            <a:ext cx="22466299" cy="3982914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57C16858-B397-4566-AA8B-22D1FC32F2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391"/>
          <a:stretch/>
        </p:blipFill>
        <p:spPr>
          <a:xfrm>
            <a:off x="955675" y="7458351"/>
            <a:ext cx="22466299" cy="4140886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1D800B8C-A90E-40EC-84C1-01AAB1E2D9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76572" y="8772785"/>
            <a:ext cx="3703747" cy="3600000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53576CB8-7C7E-49E1-88E3-5A611FD17AC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637075" y="3528731"/>
            <a:ext cx="3896522" cy="360000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5945710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Földkönyv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50</a:t>
            </a:fld>
            <a:endParaRPr lang="hu-HU" dirty="0"/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9BEB6D02-8FAC-4603-ABAE-DE2B7C3D0B75}"/>
              </a:ext>
            </a:extLst>
          </p:cNvPr>
          <p:cNvSpPr/>
          <p:nvPr/>
        </p:nvSpPr>
        <p:spPr>
          <a:xfrm>
            <a:off x="936949" y="2286000"/>
            <a:ext cx="20429953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b="1" dirty="0">
                <a:latin typeface="+mn-lt"/>
              </a:rPr>
              <a:t>Inytv. 80. § </a:t>
            </a:r>
            <a:r>
              <a:rPr lang="hu-HU" dirty="0">
                <a:latin typeface="+mn-lt"/>
              </a:rPr>
              <a:t>Az ingatlan-nyilvántartás tartalmából a következő földkönyvek szolgáltathatók:</a:t>
            </a:r>
          </a:p>
          <a:p>
            <a:r>
              <a:rPr lang="hu-HU" dirty="0">
                <a:latin typeface="+mn-lt"/>
              </a:rPr>
              <a:t>a) adat-földkönyv,</a:t>
            </a:r>
          </a:p>
          <a:p>
            <a:r>
              <a:rPr lang="hu-HU" dirty="0">
                <a:latin typeface="+mn-lt"/>
              </a:rPr>
              <a:t>b) jogosulti adatokkal kiegészített földkönyv,</a:t>
            </a:r>
          </a:p>
          <a:p>
            <a:r>
              <a:rPr lang="hu-HU" dirty="0">
                <a:latin typeface="+mn-lt"/>
              </a:rPr>
              <a:t>c) tulajdonosi földkönyv,</a:t>
            </a:r>
          </a:p>
          <a:p>
            <a:r>
              <a:rPr lang="hu-HU" dirty="0">
                <a:latin typeface="+mn-lt"/>
              </a:rPr>
              <a:t>d) statisztikai földkönyv.</a:t>
            </a:r>
          </a:p>
          <a:p>
            <a:endParaRPr lang="hu-HU" dirty="0">
              <a:latin typeface="+mn-lt"/>
            </a:endParaRPr>
          </a:p>
          <a:p>
            <a:r>
              <a:rPr lang="hu-HU" b="1" dirty="0">
                <a:latin typeface="+mn-lt"/>
              </a:rPr>
              <a:t>81. §</a:t>
            </a:r>
            <a:r>
              <a:rPr lang="hu-HU" dirty="0">
                <a:latin typeface="+mn-lt"/>
              </a:rPr>
              <a:t> </a:t>
            </a:r>
            <a:r>
              <a:rPr lang="hu-HU" b="1" dirty="0">
                <a:latin typeface="+mn-lt"/>
              </a:rPr>
              <a:t>Adat-földköny</a:t>
            </a:r>
            <a:r>
              <a:rPr lang="hu-HU" dirty="0">
                <a:latin typeface="+mn-lt"/>
              </a:rPr>
              <a:t>v: a tulajdonilap-másolat I. részén feltüntetett, az igénylő által meghatározott leválogatás szerinti adatokat </a:t>
            </a:r>
          </a:p>
          <a:p>
            <a:endParaRPr lang="hu-HU" dirty="0">
              <a:latin typeface="+mn-lt"/>
            </a:endParaRPr>
          </a:p>
          <a:p>
            <a:r>
              <a:rPr lang="hu-HU" b="1" dirty="0">
                <a:latin typeface="+mn-lt"/>
              </a:rPr>
              <a:t>82. § </a:t>
            </a:r>
            <a:r>
              <a:rPr lang="hu-HU" dirty="0">
                <a:latin typeface="+mn-lt"/>
              </a:rPr>
              <a:t>A </a:t>
            </a:r>
            <a:r>
              <a:rPr lang="hu-HU" b="1" dirty="0">
                <a:solidFill>
                  <a:srgbClr val="FF0000"/>
                </a:solidFill>
                <a:latin typeface="+mn-lt"/>
              </a:rPr>
              <a:t>jogosulti adatokkal kiegészített földkönyv </a:t>
            </a:r>
            <a:r>
              <a:rPr lang="hu-HU" dirty="0">
                <a:latin typeface="+mn-lt"/>
              </a:rPr>
              <a:t>az igénylő által meghatározott leválogatás alapján összeállított, adatokat, jogokat és tényeket tartalmazó dokumentum, jogosulti adatokkal kiegészítve. </a:t>
            </a:r>
            <a:endParaRPr lang="hu-HU" b="1" dirty="0">
              <a:latin typeface="+mn-lt"/>
            </a:endParaRPr>
          </a:p>
          <a:p>
            <a:endParaRPr lang="hu-HU" dirty="0">
              <a:latin typeface="+mn-lt"/>
            </a:endParaRPr>
          </a:p>
          <a:p>
            <a:r>
              <a:rPr lang="hu-HU" b="1" dirty="0">
                <a:latin typeface="+mn-lt"/>
              </a:rPr>
              <a:t>83. § </a:t>
            </a:r>
            <a:r>
              <a:rPr lang="hu-HU" dirty="0">
                <a:latin typeface="+mn-lt"/>
              </a:rPr>
              <a:t>A </a:t>
            </a:r>
            <a:r>
              <a:rPr lang="hu-HU" b="1" dirty="0">
                <a:latin typeface="+mn-lt"/>
              </a:rPr>
              <a:t>tulajdonosi földkönyv </a:t>
            </a:r>
            <a:r>
              <a:rPr lang="hu-HU" dirty="0">
                <a:latin typeface="+mn-lt"/>
              </a:rPr>
              <a:t>a természetes személyazonosító adatok vagy a személyi azonosító felhasználásával készült leválogatás során összeállított helyrajzi szám listát, valamint az ügyleti tulajdonilap-másolatokat tartalmazó dokumentum </a:t>
            </a:r>
            <a:r>
              <a:rPr lang="hu-HU" b="1" dirty="0">
                <a:latin typeface="+mn-lt"/>
              </a:rPr>
              <a:t>– korlátozott kereshetőség</a:t>
            </a:r>
            <a:endParaRPr lang="hu-HU" dirty="0">
              <a:latin typeface="+mn-lt"/>
            </a:endParaRPr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CE08575E-E5C6-4992-ABB1-E730BE58E34D}"/>
              </a:ext>
            </a:extLst>
          </p:cNvPr>
          <p:cNvSpPr/>
          <p:nvPr/>
        </p:nvSpPr>
        <p:spPr>
          <a:xfrm>
            <a:off x="2167683" y="11196686"/>
            <a:ext cx="212915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800" i="1" dirty="0">
                <a:latin typeface="+mn-lt"/>
              </a:rPr>
              <a:t>Fttv. 29/A. § …a földmérő vállalkozó vagy vállalkozás részére, az e törvényben meghatározott ingatlan-nyilvántartási vagy egyéb célú földmérési és térképészeti feladatok ellátásához az ingatlan-nyilvántartás tartalmából </a:t>
            </a:r>
            <a:r>
              <a:rPr lang="hu-HU" sz="2800" b="1" i="1" dirty="0">
                <a:latin typeface="+mn-lt"/>
              </a:rPr>
              <a:t>jogosulti adatokkal kiegészített földkönyvet szolgáltat</a:t>
            </a:r>
            <a:r>
              <a:rPr lang="hu-HU" sz="2800" i="1" dirty="0">
                <a:latin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3264107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FOLDK – adatföldkönyv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51</a:t>
            </a:fld>
            <a:endParaRPr lang="hu-HU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BBAA3729-754B-48BC-9F69-63B975CF6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688" y="2105818"/>
            <a:ext cx="19980004" cy="9684545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222449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FOLDK – adatföldkönyv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52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8BAC11B5-729F-429B-847C-F6F48C6AB9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2311" y="2115723"/>
            <a:ext cx="20153027" cy="9859262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4519436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FOLDK – adatföldkönyv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53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F2FD196D-BE20-41AC-8AEE-28ADE9C34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904" y="1919605"/>
            <a:ext cx="11621188" cy="7802505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6413542C-2EA3-4869-83D4-363A560DD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528" y="6118795"/>
            <a:ext cx="16053448" cy="5671568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5911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FOLDK – adatföldkönyv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54</a:t>
            </a:fld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9209F2BA-958E-4731-B468-D771F8AAD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825" y="1889126"/>
            <a:ext cx="16001999" cy="10464610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Ellipszis 5">
            <a:extLst>
              <a:ext uri="{FF2B5EF4-FFF2-40B4-BE49-F238E27FC236}">
                <a16:creationId xmlns:a16="http://schemas.microsoft.com/office/drawing/2014/main" id="{F67FB7B3-452C-4C76-9FC3-F93EC4011220}"/>
              </a:ext>
            </a:extLst>
          </p:cNvPr>
          <p:cNvSpPr/>
          <p:nvPr/>
        </p:nvSpPr>
        <p:spPr>
          <a:xfrm>
            <a:off x="10846873" y="4114800"/>
            <a:ext cx="2942152" cy="27432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4574192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B465FCC3-5215-4111-9D8E-BB5588BD4D0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– jövő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7A028DD-2DAE-4040-A471-BD2366B6A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55</a:t>
            </a:fld>
            <a:endParaRPr lang="hu-HU" dirty="0"/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id="{ACE7DB32-4253-4269-B5C0-C85B4DC155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810" y="5001664"/>
            <a:ext cx="3666527" cy="42855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247119EE-1E48-49A5-B6A5-8DFC8EA255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09" t="5484" r="4452" b="4680"/>
          <a:stretch/>
        </p:blipFill>
        <p:spPr>
          <a:xfrm>
            <a:off x="5254626" y="1777614"/>
            <a:ext cx="18145124" cy="9764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51952880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>
            <a:extLst>
              <a:ext uri="{FF2B5EF4-FFF2-40B4-BE49-F238E27FC236}">
                <a16:creationId xmlns:a16="http://schemas.microsoft.com/office/drawing/2014/main" id="{4F43A504-FB36-402C-BEAE-F7D7072C1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60" t="17514" b="17007"/>
          <a:stretch>
            <a:fillRect/>
          </a:stretch>
        </p:blipFill>
        <p:spPr bwMode="auto">
          <a:xfrm>
            <a:off x="12225338" y="0"/>
            <a:ext cx="12152312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760F9FA-50EF-4F93-A102-5DAA24EA9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56</a:t>
            </a:fld>
            <a:endParaRPr lang="hu-HU" dirty="0"/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632EE599-CCA9-41DA-92AF-24BD5DF0BDD9}"/>
              </a:ext>
            </a:extLst>
          </p:cNvPr>
          <p:cNvSpPr txBox="1"/>
          <p:nvPr/>
        </p:nvSpPr>
        <p:spPr>
          <a:xfrm>
            <a:off x="682625" y="1295400"/>
            <a:ext cx="12680951" cy="3029868"/>
          </a:xfrm>
          <a:prstGeom prst="rect">
            <a:avLst/>
          </a:prstGeom>
          <a:solidFill>
            <a:srgbClr val="CEF9E9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ts val="7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hu-HU" sz="7600" b="1" spc="600" dirty="0">
              <a:solidFill>
                <a:srgbClr val="005A7A"/>
              </a:solidFill>
              <a:latin typeface="+mn-lt"/>
              <a:ea typeface="Montserrat Semi Bold" charset="0"/>
              <a:cs typeface="Montserrat Semi Bold" charset="0"/>
            </a:endParaRPr>
          </a:p>
          <a:p>
            <a:pPr algn="ctr" defTabSz="1828434" eaLnBrk="1" fontAlgn="auto" hangingPunct="1">
              <a:lnSpc>
                <a:spcPts val="7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hu-HU" sz="6600" b="1" spc="600" dirty="0">
                <a:solidFill>
                  <a:srgbClr val="005A7A"/>
                </a:solidFill>
                <a:latin typeface="+mn-lt"/>
                <a:ea typeface="Montserrat Semi Bold" charset="0"/>
                <a:cs typeface="Montserrat Semi Bold" charset="0"/>
              </a:rPr>
              <a:t>KÖSZÖNÖM  A FIGYELMÜKET</a:t>
            </a:r>
          </a:p>
          <a:p>
            <a:pPr algn="ctr" defTabSz="1828434" eaLnBrk="1" fontAlgn="auto" hangingPunct="1">
              <a:lnSpc>
                <a:spcPts val="7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7600" b="1" spc="600" dirty="0">
              <a:solidFill>
                <a:srgbClr val="005A7A"/>
              </a:solidFill>
              <a:latin typeface="+mn-lt"/>
              <a:ea typeface="Montserrat Semi Bold" charset="0"/>
              <a:cs typeface="Montserrat Semi Bold" charset="0"/>
            </a:endParaRPr>
          </a:p>
        </p:txBody>
      </p:sp>
      <p:sp>
        <p:nvSpPr>
          <p:cNvPr id="6" name="Téglalap 5">
            <a:extLst>
              <a:ext uri="{FF2B5EF4-FFF2-40B4-BE49-F238E27FC236}">
                <a16:creationId xmlns:a16="http://schemas.microsoft.com/office/drawing/2014/main" id="{908C0693-44BB-441B-B895-3AFC2DD168B9}"/>
              </a:ext>
            </a:extLst>
          </p:cNvPr>
          <p:cNvSpPr/>
          <p:nvPr/>
        </p:nvSpPr>
        <p:spPr>
          <a:xfrm>
            <a:off x="12233886" y="26133"/>
            <a:ext cx="12152312" cy="13716001"/>
          </a:xfrm>
          <a:prstGeom prst="rect">
            <a:avLst/>
          </a:prstGeom>
          <a:solidFill>
            <a:srgbClr val="3AE6AB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grpSp>
        <p:nvGrpSpPr>
          <p:cNvPr id="31" name="Csoportba foglalás 30">
            <a:extLst>
              <a:ext uri="{FF2B5EF4-FFF2-40B4-BE49-F238E27FC236}">
                <a16:creationId xmlns:a16="http://schemas.microsoft.com/office/drawing/2014/main" id="{69A34DDD-6B8A-4F05-8AB2-5FD0C832F2C2}"/>
              </a:ext>
            </a:extLst>
          </p:cNvPr>
          <p:cNvGrpSpPr/>
          <p:nvPr/>
        </p:nvGrpSpPr>
        <p:grpSpPr>
          <a:xfrm>
            <a:off x="1152160" y="6286485"/>
            <a:ext cx="9588296" cy="4109501"/>
            <a:chOff x="1042134" y="6768015"/>
            <a:chExt cx="9588296" cy="4109501"/>
          </a:xfrm>
        </p:grpSpPr>
        <p:grpSp>
          <p:nvGrpSpPr>
            <p:cNvPr id="14" name="Group 35">
              <a:extLst>
                <a:ext uri="{FF2B5EF4-FFF2-40B4-BE49-F238E27FC236}">
                  <a16:creationId xmlns:a16="http://schemas.microsoft.com/office/drawing/2014/main" id="{E153F3E9-18AE-4BEC-9E8C-C771C3F155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11129" y="9117582"/>
              <a:ext cx="627063" cy="620712"/>
              <a:chOff x="22066630" y="3150377"/>
              <a:chExt cx="626982" cy="621122"/>
            </a:xfrm>
          </p:grpSpPr>
          <p:sp>
            <p:nvSpPr>
              <p:cNvPr id="15" name="Freeform 27">
                <a:extLst>
                  <a:ext uri="{FF2B5EF4-FFF2-40B4-BE49-F238E27FC236}">
                    <a16:creationId xmlns:a16="http://schemas.microsoft.com/office/drawing/2014/main" id="{99D3825A-5366-416E-AC3A-48F942A2B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69805" y="3150377"/>
                <a:ext cx="620633" cy="621122"/>
              </a:xfrm>
              <a:custGeom>
                <a:avLst/>
                <a:gdLst>
                  <a:gd name="T0" fmla="*/ 307901 w 934"/>
                  <a:gd name="T1" fmla="*/ 0 h 934"/>
                  <a:gd name="T2" fmla="*/ 307901 w 934"/>
                  <a:gd name="T3" fmla="*/ 0 h 934"/>
                  <a:gd name="T4" fmla="*/ 620457 w 934"/>
                  <a:gd name="T5" fmla="*/ 307901 h 934"/>
                  <a:gd name="T6" fmla="*/ 307901 w 934"/>
                  <a:gd name="T7" fmla="*/ 620457 h 934"/>
                  <a:gd name="T8" fmla="*/ 0 w 934"/>
                  <a:gd name="T9" fmla="*/ 307901 h 934"/>
                  <a:gd name="T10" fmla="*/ 307901 w 934"/>
                  <a:gd name="T11" fmla="*/ 0 h 9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34" h="934">
                    <a:moveTo>
                      <a:pt x="463" y="0"/>
                    </a:moveTo>
                    <a:lnTo>
                      <a:pt x="463" y="0"/>
                    </a:lnTo>
                    <a:cubicBezTo>
                      <a:pt x="724" y="0"/>
                      <a:pt x="933" y="209"/>
                      <a:pt x="933" y="463"/>
                    </a:cubicBezTo>
                    <a:cubicBezTo>
                      <a:pt x="933" y="724"/>
                      <a:pt x="724" y="933"/>
                      <a:pt x="463" y="933"/>
                    </a:cubicBezTo>
                    <a:cubicBezTo>
                      <a:pt x="209" y="933"/>
                      <a:pt x="0" y="724"/>
                      <a:pt x="0" y="463"/>
                    </a:cubicBezTo>
                    <a:cubicBezTo>
                      <a:pt x="0" y="209"/>
                      <a:pt x="209" y="0"/>
                      <a:pt x="463" y="0"/>
                    </a:cubicBezTo>
                  </a:path>
                </a:pathLst>
              </a:cu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hu-HU">
                  <a:latin typeface="+mn-lt"/>
                </a:endParaRPr>
              </a:p>
            </p:txBody>
          </p:sp>
          <p:sp>
            <p:nvSpPr>
              <p:cNvPr id="16" name="Line 28">
                <a:extLst>
                  <a:ext uri="{FF2B5EF4-FFF2-40B4-BE49-F238E27FC236}">
                    <a16:creationId xmlns:a16="http://schemas.microsoft.com/office/drawing/2014/main" id="{52E1259A-3448-4F8C-B133-09E9DEC2D4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77740" y="3150377"/>
                <a:ext cx="1588" cy="621122"/>
              </a:xfrm>
              <a:prstGeom prst="line">
                <a:avLst/>
              </a:pr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>
                      <a:lumMod val="8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7" name="Line 29">
                <a:extLst>
                  <a:ext uri="{FF2B5EF4-FFF2-40B4-BE49-F238E27FC236}">
                    <a16:creationId xmlns:a16="http://schemas.microsoft.com/office/drawing/2014/main" id="{191C3178-FF15-40F6-A0F3-01505FDB48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066630" y="3458555"/>
                <a:ext cx="626982" cy="3177"/>
              </a:xfrm>
              <a:prstGeom prst="line">
                <a:avLst/>
              </a:pr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1828434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bg1">
                      <a:lumMod val="8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8" name="Freeform 30">
                <a:extLst>
                  <a:ext uri="{FF2B5EF4-FFF2-40B4-BE49-F238E27FC236}">
                    <a16:creationId xmlns:a16="http://schemas.microsoft.com/office/drawing/2014/main" id="{D9C4C87A-B2ED-48AF-97B5-B4CE86570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19010" y="3150377"/>
                <a:ext cx="141270" cy="621122"/>
              </a:xfrm>
              <a:custGeom>
                <a:avLst/>
                <a:gdLst>
                  <a:gd name="T0" fmla="*/ 139961 w 210"/>
                  <a:gd name="T1" fmla="*/ 0 h 934"/>
                  <a:gd name="T2" fmla="*/ 139961 w 210"/>
                  <a:gd name="T3" fmla="*/ 0 h 934"/>
                  <a:gd name="T4" fmla="*/ 0 w 210"/>
                  <a:gd name="T5" fmla="*/ 307901 h 934"/>
                  <a:gd name="T6" fmla="*/ 139961 w 210"/>
                  <a:gd name="T7" fmla="*/ 620457 h 9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" h="934">
                    <a:moveTo>
                      <a:pt x="209" y="0"/>
                    </a:moveTo>
                    <a:lnTo>
                      <a:pt x="209" y="0"/>
                    </a:lnTo>
                    <a:cubicBezTo>
                      <a:pt x="209" y="0"/>
                      <a:pt x="0" y="164"/>
                      <a:pt x="0" y="463"/>
                    </a:cubicBezTo>
                    <a:cubicBezTo>
                      <a:pt x="0" y="769"/>
                      <a:pt x="209" y="933"/>
                      <a:pt x="209" y="933"/>
                    </a:cubicBezTo>
                  </a:path>
                </a:pathLst>
              </a:cu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hu-HU">
                  <a:latin typeface="+mn-lt"/>
                </a:endParaRPr>
              </a:p>
            </p:txBody>
          </p:sp>
          <p:sp>
            <p:nvSpPr>
              <p:cNvPr id="19" name="Freeform 31">
                <a:extLst>
                  <a:ext uri="{FF2B5EF4-FFF2-40B4-BE49-F238E27FC236}">
                    <a16:creationId xmlns:a16="http://schemas.microsoft.com/office/drawing/2014/main" id="{1AD856DD-9949-4249-BB91-5D76329B94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98375" y="3150377"/>
                <a:ext cx="139682" cy="621122"/>
              </a:xfrm>
              <a:custGeom>
                <a:avLst/>
                <a:gdLst>
                  <a:gd name="T0" fmla="*/ 0 w 210"/>
                  <a:gd name="T1" fmla="*/ 0 h 934"/>
                  <a:gd name="T2" fmla="*/ 0 w 210"/>
                  <a:gd name="T3" fmla="*/ 0 h 934"/>
                  <a:gd name="T4" fmla="*/ 139961 w 210"/>
                  <a:gd name="T5" fmla="*/ 307901 h 934"/>
                  <a:gd name="T6" fmla="*/ 0 w 210"/>
                  <a:gd name="T7" fmla="*/ 620457 h 9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" h="934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09" y="164"/>
                      <a:pt x="209" y="463"/>
                    </a:cubicBezTo>
                    <a:cubicBezTo>
                      <a:pt x="209" y="769"/>
                      <a:pt x="0" y="933"/>
                      <a:pt x="0" y="933"/>
                    </a:cubicBezTo>
                  </a:path>
                </a:pathLst>
              </a:cu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hu-HU">
                  <a:latin typeface="+mn-lt"/>
                </a:endParaRPr>
              </a:p>
            </p:txBody>
          </p:sp>
          <p:sp>
            <p:nvSpPr>
              <p:cNvPr id="20" name="Freeform 32">
                <a:extLst>
                  <a:ext uri="{FF2B5EF4-FFF2-40B4-BE49-F238E27FC236}">
                    <a16:creationId xmlns:a16="http://schemas.microsoft.com/office/drawing/2014/main" id="{BB6D3C28-6E38-4F0A-ACA5-2532E0F523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39646" y="3261575"/>
                <a:ext cx="480951" cy="100078"/>
              </a:xfrm>
              <a:custGeom>
                <a:avLst/>
                <a:gdLst>
                  <a:gd name="T0" fmla="*/ 0 w 725"/>
                  <a:gd name="T1" fmla="*/ 0 h 150"/>
                  <a:gd name="T2" fmla="*/ 0 w 725"/>
                  <a:gd name="T3" fmla="*/ 0 h 150"/>
                  <a:gd name="T4" fmla="*/ 237263 w 725"/>
                  <a:gd name="T5" fmla="*/ 98949 h 150"/>
                  <a:gd name="T6" fmla="*/ 479827 w 725"/>
                  <a:gd name="T7" fmla="*/ 0 h 1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25" h="15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74" y="149"/>
                      <a:pt x="358" y="149"/>
                    </a:cubicBezTo>
                    <a:cubicBezTo>
                      <a:pt x="649" y="149"/>
                      <a:pt x="724" y="0"/>
                      <a:pt x="724" y="0"/>
                    </a:cubicBezTo>
                  </a:path>
                </a:pathLst>
              </a:cu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hu-HU">
                  <a:latin typeface="+mn-lt"/>
                </a:endParaRPr>
              </a:p>
            </p:txBody>
          </p:sp>
          <p:sp>
            <p:nvSpPr>
              <p:cNvPr id="21" name="Freeform 33">
                <a:extLst>
                  <a:ext uri="{FF2B5EF4-FFF2-40B4-BE49-F238E27FC236}">
                    <a16:creationId xmlns:a16="http://schemas.microsoft.com/office/drawing/2014/main" id="{3DCA7AAB-E5BA-4BB8-951E-D2C2FCE1F8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39646" y="3563400"/>
                <a:ext cx="480951" cy="100078"/>
              </a:xfrm>
              <a:custGeom>
                <a:avLst/>
                <a:gdLst>
                  <a:gd name="T0" fmla="*/ 0 w 725"/>
                  <a:gd name="T1" fmla="*/ 98949 h 150"/>
                  <a:gd name="T2" fmla="*/ 0 w 725"/>
                  <a:gd name="T3" fmla="*/ 98949 h 150"/>
                  <a:gd name="T4" fmla="*/ 237263 w 725"/>
                  <a:gd name="T5" fmla="*/ 0 h 150"/>
                  <a:gd name="T6" fmla="*/ 479827 w 725"/>
                  <a:gd name="T7" fmla="*/ 98949 h 1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25" h="150">
                    <a:moveTo>
                      <a:pt x="0" y="149"/>
                    </a:moveTo>
                    <a:lnTo>
                      <a:pt x="0" y="149"/>
                    </a:lnTo>
                    <a:cubicBezTo>
                      <a:pt x="0" y="149"/>
                      <a:pt x="74" y="0"/>
                      <a:pt x="358" y="0"/>
                    </a:cubicBezTo>
                    <a:cubicBezTo>
                      <a:pt x="649" y="0"/>
                      <a:pt x="724" y="149"/>
                      <a:pt x="724" y="149"/>
                    </a:cubicBezTo>
                  </a:path>
                </a:pathLst>
              </a:custGeom>
              <a:noFill/>
              <a:ln w="34290" cap="flat">
                <a:solidFill>
                  <a:srgbClr val="005A7A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hu-HU">
                  <a:latin typeface="+mn-lt"/>
                </a:endParaRPr>
              </a:p>
            </p:txBody>
          </p:sp>
        </p:grpSp>
        <p:grpSp>
          <p:nvGrpSpPr>
            <p:cNvPr id="30" name="Csoportba foglalás 29">
              <a:extLst>
                <a:ext uri="{FF2B5EF4-FFF2-40B4-BE49-F238E27FC236}">
                  <a16:creationId xmlns:a16="http://schemas.microsoft.com/office/drawing/2014/main" id="{65341001-BB69-4928-A5B9-B1171AF5E6DB}"/>
                </a:ext>
              </a:extLst>
            </p:cNvPr>
            <p:cNvGrpSpPr/>
            <p:nvPr/>
          </p:nvGrpSpPr>
          <p:grpSpPr>
            <a:xfrm>
              <a:off x="1042134" y="6768015"/>
              <a:ext cx="9588296" cy="4109501"/>
              <a:chOff x="1042134" y="6768015"/>
              <a:chExt cx="9588296" cy="4109501"/>
            </a:xfrm>
          </p:grpSpPr>
          <p:sp>
            <p:nvSpPr>
              <p:cNvPr id="8" name="Subtitle 2">
                <a:extLst>
                  <a:ext uri="{FF2B5EF4-FFF2-40B4-BE49-F238E27FC236}">
                    <a16:creationId xmlns:a16="http://schemas.microsoft.com/office/drawing/2014/main" id="{33D7DD93-4FAE-408D-AAB4-554F0FB4C1C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18434" y="7899903"/>
                <a:ext cx="8711996" cy="2977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17490" tIns="108745" rIns="217490" bIns="108745">
                <a:spAutoFit/>
              </a:bodyPr>
              <a:lstStyle>
                <a:lvl1pPr defTabSz="1087438">
                  <a:lnSpc>
                    <a:spcPct val="90000"/>
                  </a:lnSpc>
                  <a:spcBef>
                    <a:spcPts val="2000"/>
                  </a:spcBef>
                  <a:buFont typeface="Arial" panose="020B0604020202020204" pitchFamily="34" charset="0"/>
                  <a:buChar char="•"/>
                  <a:defRPr sz="48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1pPr>
                <a:lvl2pPr marL="1087438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40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2pPr>
                <a:lvl3pPr marL="2174875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6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3pPr>
                <a:lvl4pPr marL="3262313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4pPr>
                <a:lvl5pPr marL="4349750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5pPr>
                <a:lvl6pPr marL="48069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6pPr>
                <a:lvl7pPr marL="52641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7pPr>
                <a:lvl8pPr marL="57213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8pPr>
                <a:lvl9pPr marL="61785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9pPr>
              </a:lstStyle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None/>
                  <a:defRPr/>
                </a:pP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</a:rPr>
                  <a:t>Telefon</a:t>
                </a:r>
                <a:r>
                  <a:rPr lang="en-US" altLang="hu-HU" sz="3600" b="1" dirty="0">
                    <a:solidFill>
                      <a:srgbClr val="005A7A"/>
                    </a:solidFill>
                    <a:latin typeface="+mn-lt"/>
                  </a:rPr>
                  <a:t>: </a:t>
                </a:r>
                <a:r>
                  <a:rPr lang="hu-HU" sz="3600" b="1" dirty="0">
                    <a:solidFill>
                      <a:srgbClr val="005A7A"/>
                    </a:solidFill>
                    <a:latin typeface="+mn-lt"/>
                  </a:rPr>
                  <a:t>+36 1 884 2589</a:t>
                </a:r>
              </a:p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None/>
                  <a:defRPr/>
                </a:pPr>
                <a:endParaRPr lang="en-US" altLang="hu-HU" sz="3600" b="1" dirty="0">
                  <a:solidFill>
                    <a:srgbClr val="005A7A"/>
                  </a:solidFill>
                  <a:latin typeface="+mn-lt"/>
                </a:endParaRPr>
              </a:p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</a:rPr>
                  <a:t>www.lechnerkozpont.hu</a:t>
                </a:r>
                <a:endParaRPr lang="en-US" altLang="hu-HU" sz="3600" b="1" dirty="0">
                  <a:solidFill>
                    <a:srgbClr val="005A7A"/>
                  </a:solidFill>
                  <a:latin typeface="+mn-lt"/>
                </a:endParaRPr>
              </a:p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None/>
                  <a:defRPr/>
                </a:pPr>
                <a:r>
                  <a:rPr lang="hu-HU" altLang="hu-HU" sz="3600" b="1" dirty="0" err="1">
                    <a:solidFill>
                      <a:srgbClr val="005A7A"/>
                    </a:solidFill>
                    <a:latin typeface="+mn-lt"/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foldmero</a:t>
                </a:r>
                <a:r>
                  <a:rPr lang="en-US" altLang="hu-HU" sz="3600" b="1" dirty="0">
                    <a:solidFill>
                      <a:srgbClr val="005A7A"/>
                    </a:solidFill>
                    <a:latin typeface="+mn-lt"/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@</a:t>
                </a: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  <a:hlinkClick r:id="rId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lechnerkozpont.hu</a:t>
                </a:r>
                <a:endParaRPr lang="hu-HU" altLang="hu-HU" sz="3600" b="1" dirty="0">
                  <a:solidFill>
                    <a:srgbClr val="005A7A"/>
                  </a:solidFill>
                  <a:latin typeface="+mn-lt"/>
                </a:endParaRPr>
              </a:p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None/>
                  <a:defRPr/>
                </a:pP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</a:rPr>
                  <a:t>info</a:t>
                </a:r>
                <a:r>
                  <a:rPr lang="en-US" altLang="hu-HU" sz="3600" b="1" dirty="0">
                    <a:solidFill>
                      <a:srgbClr val="005A7A"/>
                    </a:solidFill>
                    <a:latin typeface="+mn-lt"/>
                  </a:rPr>
                  <a:t>@</a:t>
                </a: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</a:rPr>
                  <a:t>lechnerkozpont.hu</a:t>
                </a:r>
              </a:p>
            </p:txBody>
          </p:sp>
          <p:sp>
            <p:nvSpPr>
              <p:cNvPr id="9" name="Subtitle 2">
                <a:extLst>
                  <a:ext uri="{FF2B5EF4-FFF2-40B4-BE49-F238E27FC236}">
                    <a16:creationId xmlns:a16="http://schemas.microsoft.com/office/drawing/2014/main" id="{AF31ADD4-47B3-407E-AD34-A5F3B858824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18433" y="6768015"/>
                <a:ext cx="6698569" cy="681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17490" tIns="108745" rIns="217490" bIns="108745">
                <a:spAutoFit/>
              </a:bodyPr>
              <a:lstStyle>
                <a:lvl1pPr defTabSz="1087438">
                  <a:lnSpc>
                    <a:spcPct val="90000"/>
                  </a:lnSpc>
                  <a:spcBef>
                    <a:spcPts val="2000"/>
                  </a:spcBef>
                  <a:buFont typeface="Arial" panose="020B0604020202020204" pitchFamily="34" charset="0"/>
                  <a:buChar char="•"/>
                  <a:defRPr sz="48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1pPr>
                <a:lvl2pPr marL="1087438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40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2pPr>
                <a:lvl3pPr marL="2174875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6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3pPr>
                <a:lvl4pPr marL="3262313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4pPr>
                <a:lvl5pPr marL="4349750" defTabSz="1087438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5pPr>
                <a:lvl6pPr marL="48069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6pPr>
                <a:lvl7pPr marL="52641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7pPr>
                <a:lvl8pPr marL="57213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8pPr>
                <a:lvl9pPr marL="6178550" defTabSz="1087438" fontAlgn="base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Lato Light"/>
                    <a:ea typeface="Lato Light"/>
                    <a:cs typeface="Lato Light"/>
                  </a:defRPr>
                </a:lvl9pPr>
              </a:lstStyle>
              <a:p>
                <a:pPr eaLnBrk="1" hangingPunct="1">
                  <a:lnSpc>
                    <a:spcPts val="3638"/>
                  </a:lnSpc>
                  <a:spcBef>
                    <a:spcPct val="2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hu-HU" altLang="hu-HU" sz="3600" b="1" dirty="0">
                    <a:solidFill>
                      <a:srgbClr val="005A7A"/>
                    </a:solidFill>
                    <a:latin typeface="+mn-lt"/>
                  </a:rPr>
                  <a:t>1111 Budapest, Budafoki út 59.</a:t>
                </a:r>
                <a:endParaRPr lang="en-US" altLang="hu-HU" sz="3200" b="1" dirty="0">
                  <a:solidFill>
                    <a:srgbClr val="005A7A"/>
                  </a:solidFill>
                  <a:latin typeface="+mn-lt"/>
                </a:endParaRPr>
              </a:p>
            </p:txBody>
          </p:sp>
          <p:grpSp>
            <p:nvGrpSpPr>
              <p:cNvPr id="10" name="Group 31">
                <a:extLst>
                  <a:ext uri="{FF2B5EF4-FFF2-40B4-BE49-F238E27FC236}">
                    <a16:creationId xmlns:a16="http://schemas.microsoft.com/office/drawing/2014/main" id="{7CA0ECCC-87BE-490D-9A7A-FC0AFE2D5D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32621" y="6864853"/>
                <a:ext cx="622300" cy="500062"/>
                <a:chOff x="19517684" y="3211903"/>
                <a:chExt cx="621122" cy="501001"/>
              </a:xfrm>
            </p:grpSpPr>
            <p:sp>
              <p:nvSpPr>
                <p:cNvPr id="11" name="Freeform 18">
                  <a:extLst>
                    <a:ext uri="{FF2B5EF4-FFF2-40B4-BE49-F238E27FC236}">
                      <a16:creationId xmlns:a16="http://schemas.microsoft.com/office/drawing/2014/main" id="{65366E24-02BB-4380-A0A1-02BD1057AF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783879" y="3291427"/>
                  <a:ext cx="79225" cy="77933"/>
                </a:xfrm>
                <a:custGeom>
                  <a:avLst/>
                  <a:gdLst>
                    <a:gd name="T0" fmla="*/ 78445 w 120"/>
                    <a:gd name="T1" fmla="*/ 39552 h 120"/>
                    <a:gd name="T2" fmla="*/ 78445 w 120"/>
                    <a:gd name="T3" fmla="*/ 39552 h 120"/>
                    <a:gd name="T4" fmla="*/ 39552 w 120"/>
                    <a:gd name="T5" fmla="*/ 0 h 120"/>
                    <a:gd name="T6" fmla="*/ 0 w 120"/>
                    <a:gd name="T7" fmla="*/ 39552 h 120"/>
                    <a:gd name="T8" fmla="*/ 39552 w 120"/>
                    <a:gd name="T9" fmla="*/ 78445 h 120"/>
                    <a:gd name="T10" fmla="*/ 78445 w 120"/>
                    <a:gd name="T11" fmla="*/ 39552 h 1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20" h="120">
                      <a:moveTo>
                        <a:pt x="119" y="60"/>
                      </a:moveTo>
                      <a:lnTo>
                        <a:pt x="119" y="60"/>
                      </a:lnTo>
                      <a:cubicBezTo>
                        <a:pt x="119" y="30"/>
                        <a:pt x="97" y="0"/>
                        <a:pt x="60" y="0"/>
                      </a:cubicBezTo>
                      <a:cubicBezTo>
                        <a:pt x="30" y="0"/>
                        <a:pt x="0" y="30"/>
                        <a:pt x="0" y="60"/>
                      </a:cubicBezTo>
                      <a:cubicBezTo>
                        <a:pt x="0" y="97"/>
                        <a:pt x="30" y="119"/>
                        <a:pt x="60" y="119"/>
                      </a:cubicBezTo>
                      <a:cubicBezTo>
                        <a:pt x="97" y="119"/>
                        <a:pt x="119" y="97"/>
                        <a:pt x="119" y="60"/>
                      </a:cubicBezTo>
                    </a:path>
                  </a:pathLst>
                </a:custGeom>
                <a:noFill/>
                <a:ln w="34290" cap="flat">
                  <a:solidFill>
                    <a:srgbClr val="005A7A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hu-HU">
                    <a:solidFill>
                      <a:srgbClr val="71BFE0"/>
                    </a:solidFill>
                    <a:latin typeface="+mn-lt"/>
                  </a:endParaRPr>
                </a:p>
              </p:txBody>
            </p:sp>
            <p:sp>
              <p:nvSpPr>
                <p:cNvPr id="12" name="Freeform 19">
                  <a:extLst>
                    <a:ext uri="{FF2B5EF4-FFF2-40B4-BE49-F238E27FC236}">
                      <a16:creationId xmlns:a16="http://schemas.microsoft.com/office/drawing/2014/main" id="{CE4AE69A-D5C3-4A10-A7DD-E438DC2532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693563" y="3211903"/>
                  <a:ext cx="263026" cy="400801"/>
                </a:xfrm>
                <a:custGeom>
                  <a:avLst/>
                  <a:gdLst>
                    <a:gd name="T0" fmla="*/ 258370 w 397"/>
                    <a:gd name="T1" fmla="*/ 138661 h 605"/>
                    <a:gd name="T2" fmla="*/ 258370 w 397"/>
                    <a:gd name="T3" fmla="*/ 138661 h 605"/>
                    <a:gd name="T4" fmla="*/ 129517 w 397"/>
                    <a:gd name="T5" fmla="*/ 0 h 605"/>
                    <a:gd name="T6" fmla="*/ 0 w 397"/>
                    <a:gd name="T7" fmla="*/ 138661 h 605"/>
                    <a:gd name="T8" fmla="*/ 129517 w 397"/>
                    <a:gd name="T9" fmla="*/ 400724 h 605"/>
                    <a:gd name="T10" fmla="*/ 258370 w 397"/>
                    <a:gd name="T11" fmla="*/ 138661 h 6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97" h="605">
                      <a:moveTo>
                        <a:pt x="389" y="209"/>
                      </a:moveTo>
                      <a:lnTo>
                        <a:pt x="389" y="209"/>
                      </a:lnTo>
                      <a:cubicBezTo>
                        <a:pt x="389" y="97"/>
                        <a:pt x="307" y="0"/>
                        <a:pt x="195" y="0"/>
                      </a:cubicBezTo>
                      <a:cubicBezTo>
                        <a:pt x="90" y="0"/>
                        <a:pt x="0" y="97"/>
                        <a:pt x="0" y="209"/>
                      </a:cubicBezTo>
                      <a:cubicBezTo>
                        <a:pt x="0" y="358"/>
                        <a:pt x="195" y="604"/>
                        <a:pt x="195" y="604"/>
                      </a:cubicBezTo>
                      <a:cubicBezTo>
                        <a:pt x="195" y="604"/>
                        <a:pt x="396" y="358"/>
                        <a:pt x="389" y="209"/>
                      </a:cubicBezTo>
                    </a:path>
                  </a:pathLst>
                </a:custGeom>
                <a:noFill/>
                <a:ln w="34290" cap="flat">
                  <a:solidFill>
                    <a:srgbClr val="005A7A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hu-HU">
                    <a:solidFill>
                      <a:srgbClr val="71BFE0"/>
                    </a:solidFill>
                    <a:latin typeface="+mn-lt"/>
                  </a:endParaRPr>
                </a:p>
              </p:txBody>
            </p:sp>
            <p:sp>
              <p:nvSpPr>
                <p:cNvPr id="13" name="Freeform 20">
                  <a:extLst>
                    <a:ext uri="{FF2B5EF4-FFF2-40B4-BE49-F238E27FC236}">
                      <a16:creationId xmlns:a16="http://schemas.microsoft.com/office/drawing/2014/main" id="{9616D9C6-F5D1-49FB-9396-C4DFA580A0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517684" y="3507732"/>
                  <a:ext cx="621122" cy="205172"/>
                </a:xfrm>
                <a:custGeom>
                  <a:avLst/>
                  <a:gdLst>
                    <a:gd name="T0" fmla="*/ 198174 w 934"/>
                    <a:gd name="T1" fmla="*/ 0 h 307"/>
                    <a:gd name="T2" fmla="*/ 109062 w 934"/>
                    <a:gd name="T3" fmla="*/ 0 h 307"/>
                    <a:gd name="T4" fmla="*/ 0 w 934"/>
                    <a:gd name="T5" fmla="*/ 204420 h 307"/>
                    <a:gd name="T6" fmla="*/ 307901 w 934"/>
                    <a:gd name="T7" fmla="*/ 204420 h 307"/>
                    <a:gd name="T8" fmla="*/ 620457 w 934"/>
                    <a:gd name="T9" fmla="*/ 204420 h 307"/>
                    <a:gd name="T10" fmla="*/ 511395 w 934"/>
                    <a:gd name="T11" fmla="*/ 0 h 307"/>
                    <a:gd name="T12" fmla="*/ 416963 w 934"/>
                    <a:gd name="T13" fmla="*/ 0 h 30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34" h="307">
                      <a:moveTo>
                        <a:pt x="298" y="0"/>
                      </a:moveTo>
                      <a:lnTo>
                        <a:pt x="164" y="0"/>
                      </a:lnTo>
                      <a:lnTo>
                        <a:pt x="0" y="306"/>
                      </a:lnTo>
                      <a:lnTo>
                        <a:pt x="463" y="306"/>
                      </a:lnTo>
                      <a:lnTo>
                        <a:pt x="933" y="306"/>
                      </a:lnTo>
                      <a:lnTo>
                        <a:pt x="769" y="0"/>
                      </a:lnTo>
                      <a:lnTo>
                        <a:pt x="627" y="0"/>
                      </a:lnTo>
                    </a:path>
                  </a:pathLst>
                </a:custGeom>
                <a:noFill/>
                <a:ln w="34290" cap="flat">
                  <a:solidFill>
                    <a:srgbClr val="005A7A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hu-HU">
                    <a:solidFill>
                      <a:srgbClr val="71BFE0"/>
                    </a:solidFill>
                    <a:latin typeface="+mn-lt"/>
                  </a:endParaRPr>
                </a:p>
              </p:txBody>
            </p:sp>
          </p:grpSp>
          <p:sp>
            <p:nvSpPr>
              <p:cNvPr id="3" name="Szövegdoboz 2">
                <a:extLst>
                  <a:ext uri="{FF2B5EF4-FFF2-40B4-BE49-F238E27FC236}">
                    <a16:creationId xmlns:a16="http://schemas.microsoft.com/office/drawing/2014/main" id="{9F05EBC7-3CC0-46F8-A89B-38C803BB2D8A}"/>
                  </a:ext>
                </a:extLst>
              </p:cNvPr>
              <p:cNvSpPr txBox="1"/>
              <p:nvPr/>
            </p:nvSpPr>
            <p:spPr>
              <a:xfrm>
                <a:off x="1042134" y="7860158"/>
                <a:ext cx="5334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hu-HU" sz="4400" b="1" dirty="0">
                    <a:solidFill>
                      <a:srgbClr val="005A7A"/>
                    </a:solidFill>
                    <a:latin typeface="Webdings" panose="05030102010509060703" pitchFamily="18" charset="2"/>
                    <a:sym typeface="Wingdings" panose="05000000000000000000" pitchFamily="2" charset="2"/>
                  </a:rPr>
                  <a:t></a:t>
                </a:r>
                <a:endParaRPr lang="hu-HU" sz="4400" b="1" dirty="0">
                  <a:solidFill>
                    <a:srgbClr val="005A7A"/>
                  </a:solidFill>
                  <a:latin typeface="Webdings" panose="05030102010509060703" pitchFamily="18" charset="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0551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9217E896-7E33-4C4C-9983-0BD79D6400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Az FTTR szerepe, alapfeladatai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973CA9F-2D1B-41C6-BBCA-EDAD89C35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6</a:t>
            </a:fld>
            <a:endParaRPr lang="hu-HU" dirty="0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4EBFB5AB-8312-4E46-B878-4049DF42ACB8}"/>
              </a:ext>
            </a:extLst>
          </p:cNvPr>
          <p:cNvSpPr txBox="1"/>
          <p:nvPr/>
        </p:nvSpPr>
        <p:spPr>
          <a:xfrm>
            <a:off x="987425" y="2399017"/>
            <a:ext cx="21367751" cy="7902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dirty="0">
                <a:latin typeface="+mn-lt"/>
              </a:rPr>
              <a:t>Mi az FTTR ?</a:t>
            </a:r>
          </a:p>
          <a:p>
            <a:pPr>
              <a:spcBef>
                <a:spcPts val="1200"/>
              </a:spcBef>
            </a:pPr>
            <a:r>
              <a:rPr lang="hu-HU" sz="4800" b="1" dirty="0">
                <a:latin typeface="+mn-lt"/>
              </a:rPr>
              <a:t>Földmérési, térképészeti és telekalakítási eljárásokat támogató szakmodul</a:t>
            </a:r>
          </a:p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hu-HU" sz="4000" dirty="0">
                <a:latin typeface="+mn-lt"/>
              </a:rPr>
              <a:t>Feladatai közül néhány: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4000" b="1" u="sng" dirty="0">
                <a:latin typeface="+mn-lt"/>
              </a:rPr>
              <a:t>földmérési adatszolgáltatás </a:t>
            </a:r>
            <a:r>
              <a:rPr lang="hu-HU" sz="4800" b="1" dirty="0">
                <a:solidFill>
                  <a:srgbClr val="6DC3C3"/>
                </a:solidFill>
                <a:highlight>
                  <a:srgbClr val="005A7A"/>
                </a:highlight>
                <a:latin typeface="+mn-lt"/>
              </a:rPr>
              <a:t>FTAINY</a:t>
            </a:r>
            <a:endParaRPr lang="hu-HU" sz="4000" b="1" u="sng" dirty="0">
              <a:latin typeface="+mn-lt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4000" b="1" u="sng" dirty="0">
                <a:latin typeface="+mn-lt"/>
              </a:rPr>
              <a:t>változási állomány ellenőrzése, munkarészek benyújtása, </a:t>
            </a:r>
            <a:br>
              <a:rPr lang="hu-HU" sz="4000" b="1" u="sng" dirty="0">
                <a:latin typeface="+mn-lt"/>
              </a:rPr>
            </a:br>
            <a:r>
              <a:rPr lang="hu-HU" sz="4000" b="1" u="sng" dirty="0">
                <a:latin typeface="+mn-lt"/>
              </a:rPr>
              <a:t>változási vázrajz előállítása (záradékolás) </a:t>
            </a:r>
            <a:r>
              <a:rPr lang="hu-HU" sz="4800" b="1" dirty="0">
                <a:solidFill>
                  <a:srgbClr val="6DC3C3"/>
                </a:solidFill>
                <a:highlight>
                  <a:srgbClr val="005A7A"/>
                </a:highlight>
                <a:latin typeface="+mn-lt"/>
              </a:rPr>
              <a:t>VVVZ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4000" b="1" u="sng" dirty="0">
                <a:latin typeface="+mn-lt"/>
              </a:rPr>
              <a:t>telekalakítási eljárás  </a:t>
            </a:r>
            <a:r>
              <a:rPr lang="hu-HU" sz="4800" b="1" dirty="0">
                <a:solidFill>
                  <a:srgbClr val="6DC3C3"/>
                </a:solidFill>
                <a:highlight>
                  <a:srgbClr val="005A7A"/>
                </a:highlight>
                <a:latin typeface="+mn-lt"/>
              </a:rPr>
              <a:t>TEL 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4000" b="1" u="sng" dirty="0">
                <a:latin typeface="+mn-lt"/>
              </a:rPr>
              <a:t>felmérési</a:t>
            </a:r>
            <a:r>
              <a:rPr lang="hu-HU" sz="4000" dirty="0">
                <a:latin typeface="+mn-lt"/>
              </a:rPr>
              <a:t>, </a:t>
            </a:r>
            <a:r>
              <a:rPr lang="hu-HU" sz="4000" b="1" u="sng" dirty="0">
                <a:latin typeface="+mn-lt"/>
              </a:rPr>
              <a:t>térképezési</a:t>
            </a:r>
            <a:r>
              <a:rPr lang="hu-HU" sz="4000" dirty="0">
                <a:latin typeface="+mn-lt"/>
              </a:rPr>
              <a:t> vagy </a:t>
            </a:r>
            <a:r>
              <a:rPr lang="hu-HU" sz="4000" b="1" u="sng" dirty="0">
                <a:latin typeface="+mn-lt"/>
              </a:rPr>
              <a:t>területszámítási</a:t>
            </a:r>
            <a:r>
              <a:rPr lang="hu-HU" sz="4000" dirty="0">
                <a:latin typeface="+mn-lt"/>
              </a:rPr>
              <a:t> hiba bejelentése és kivizsgálása </a:t>
            </a:r>
            <a:r>
              <a:rPr lang="hu-HU" sz="4000" b="1" dirty="0">
                <a:solidFill>
                  <a:srgbClr val="6DC3C3"/>
                </a:solidFill>
                <a:highlight>
                  <a:srgbClr val="005A7A"/>
                </a:highlight>
              </a:rPr>
              <a:t>FTTH</a:t>
            </a:r>
            <a:endParaRPr lang="hu-HU" sz="4000" dirty="0">
              <a:latin typeface="+mn-lt"/>
            </a:endParaRP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9FBE6E75-014E-4E07-97D9-0823A4E007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36225" y="609600"/>
            <a:ext cx="10304025" cy="2038160"/>
          </a:xfrm>
          <a:prstGeom prst="rect">
            <a:avLst/>
          </a:prstGeom>
          <a:ln w="88900" cap="sq" cmpd="thickThin">
            <a:solidFill>
              <a:srgbClr val="005A7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7" name="Táblázat 6">
            <a:extLst>
              <a:ext uri="{FF2B5EF4-FFF2-40B4-BE49-F238E27FC236}">
                <a16:creationId xmlns:a16="http://schemas.microsoft.com/office/drawing/2014/main" id="{9AC485BB-0D35-4A32-8136-0A850868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518461"/>
              </p:ext>
            </p:extLst>
          </p:nvPr>
        </p:nvGraphicFramePr>
        <p:xfrm>
          <a:off x="21000753" y="413435"/>
          <a:ext cx="2004720" cy="126463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04720">
                  <a:extLst>
                    <a:ext uri="{9D8B030D-6E8A-4147-A177-3AD203B41FA5}">
                      <a16:colId xmlns:a16="http://schemas.microsoft.com/office/drawing/2014/main" val="1188659600"/>
                    </a:ext>
                  </a:extLst>
                </a:gridCol>
              </a:tblGrid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VVVZ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117888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VVVZH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5831196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VVU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678789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VVUH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298379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VVT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751469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VVTH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184396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TEL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642422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TELH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0919134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FTTH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168912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FTTHH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6939663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VFMH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676553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AAFA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4091478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AAFAM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3773985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MUS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377838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VKF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7355542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VKJ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194850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VVVZJ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912776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VVUJ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678593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VVTJ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945303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TELJ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498095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TELHJ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444467"/>
                  </a:ext>
                </a:extLst>
              </a:tr>
              <a:tr h="574832">
                <a:tc>
                  <a:txBody>
                    <a:bodyPr/>
                    <a:lstStyle/>
                    <a:p>
                      <a:pPr algn="ctr" fontAlgn="b"/>
                      <a:r>
                        <a:rPr lang="hu-HU" sz="3200" b="1" kern="1200" dirty="0">
                          <a:solidFill>
                            <a:srgbClr val="6DC3C3"/>
                          </a:solidFill>
                          <a:highlight>
                            <a:srgbClr val="005A7A"/>
                          </a:highlight>
                          <a:latin typeface="+mn-lt"/>
                          <a:ea typeface="+mn-ea"/>
                          <a:cs typeface="+mn-cs"/>
                        </a:rPr>
                        <a:t>FTTHJ</a:t>
                      </a:r>
                    </a:p>
                  </a:txBody>
                  <a:tcPr marL="7620" marR="7620" marT="7620" marB="0" anchor="b">
                    <a:solidFill>
                      <a:srgbClr val="6DC3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30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22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5533717-CD59-4519-B610-FC0855844F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és a földmérők – szerepkörök</a:t>
            </a:r>
          </a:p>
          <a:p>
            <a:r>
              <a:rPr lang="hu-HU" dirty="0"/>
              <a:t>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2AED25E-358E-4287-BC15-23FADD5D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7</a:t>
            </a:fld>
            <a:endParaRPr lang="hu-HU" dirty="0"/>
          </a:p>
        </p:txBody>
      </p:sp>
      <p:sp>
        <p:nvSpPr>
          <p:cNvPr id="2" name="Élőláb helye 1">
            <a:extLst>
              <a:ext uri="{FF2B5EF4-FFF2-40B4-BE49-F238E27FC236}">
                <a16:creationId xmlns:a16="http://schemas.microsoft.com/office/drawing/2014/main" id="{DB72CC21-3215-45C8-ACDC-A3128D09325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12507913"/>
            <a:ext cx="9001125" cy="522287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EING FTTR szakmodul</a:t>
            </a:r>
            <a:endParaRPr lang="hu-HU" dirty="0"/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E434FCD6-B8D8-4207-8467-653E9C204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385" y="1889125"/>
            <a:ext cx="22466300" cy="5022022"/>
          </a:xfrm>
          <a:prstGeom prst="rect">
            <a:avLst/>
          </a:prstGeom>
          <a:ln w="88900" cap="sq" cmpd="thickThin">
            <a:solidFill>
              <a:srgbClr val="5A14A5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artalom helye 3">
            <a:extLst>
              <a:ext uri="{FF2B5EF4-FFF2-40B4-BE49-F238E27FC236}">
                <a16:creationId xmlns:a16="http://schemas.microsoft.com/office/drawing/2014/main" id="{EDFC6BB4-C789-4B8F-B4C8-1F7C7F5E188C}"/>
              </a:ext>
            </a:extLst>
          </p:cNvPr>
          <p:cNvSpPr txBox="1">
            <a:spLocks/>
          </p:cNvSpPr>
          <p:nvPr/>
        </p:nvSpPr>
        <p:spPr>
          <a:xfrm>
            <a:off x="939560" y="7737214"/>
            <a:ext cx="15231003" cy="3354765"/>
          </a:xfrm>
          <a:prstGeom prst="rect">
            <a:avLst/>
          </a:prstGeom>
          <a:solidFill>
            <a:srgbClr val="005A7A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solidFill>
                  <a:schemeClr val="bg2"/>
                </a:solidFill>
                <a:latin typeface="+mn-lt"/>
              </a:defRPr>
            </a:lvl1pPr>
            <a:lvl2pPr marL="1370013" indent="-455613" algn="l" defTabSz="1827213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4413" indent="-455613" algn="l" defTabSz="1827213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8813" indent="-455613" algn="l" defTabSz="1827213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213" indent="-455613" algn="l" defTabSz="1827213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u-HU" sz="1800" b="0" dirty="0"/>
          </a:p>
          <a:p>
            <a:r>
              <a:rPr lang="hu-HU" b="0" dirty="0"/>
              <a:t>Amennyiben a jogosultság-ellenőrzés során a rendszer </a:t>
            </a:r>
            <a:br>
              <a:rPr lang="hu-HU" b="0" dirty="0"/>
            </a:br>
            <a:r>
              <a:rPr lang="hu-HU" b="0" dirty="0"/>
              <a:t>„megtalálja” a bejelentkező felhasználót az  adatbázisban, </a:t>
            </a:r>
            <a:br>
              <a:rPr lang="hu-HU" b="0" dirty="0"/>
            </a:br>
            <a:r>
              <a:rPr lang="hu-HU" b="0" dirty="0"/>
              <a:t>akkor felajánlja számára a jogosultságainak megfelelő szerepköröket.</a:t>
            </a:r>
          </a:p>
          <a:p>
            <a:endParaRPr lang="hu-HU" sz="1800" b="0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E12E3059-3AEF-4C49-B32E-E4D8A28A68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48422" y="533400"/>
            <a:ext cx="5873829" cy="1355725"/>
          </a:xfrm>
          <a:prstGeom prst="rect">
            <a:avLst/>
          </a:prstGeom>
        </p:spPr>
      </p:pic>
      <p:grpSp>
        <p:nvGrpSpPr>
          <p:cNvPr id="13" name="Csoportba foglalás 12">
            <a:extLst>
              <a:ext uri="{FF2B5EF4-FFF2-40B4-BE49-F238E27FC236}">
                <a16:creationId xmlns:a16="http://schemas.microsoft.com/office/drawing/2014/main" id="{E4154420-DCC0-45E6-AF05-56E5679EFA9A}"/>
              </a:ext>
            </a:extLst>
          </p:cNvPr>
          <p:cNvGrpSpPr/>
          <p:nvPr/>
        </p:nvGrpSpPr>
        <p:grpSpPr>
          <a:xfrm>
            <a:off x="16837025" y="1270912"/>
            <a:ext cx="6844120" cy="9471335"/>
            <a:chOff x="16837025" y="1270912"/>
            <a:chExt cx="6844120" cy="9471335"/>
          </a:xfrm>
        </p:grpSpPr>
        <p:sp>
          <p:nvSpPr>
            <p:cNvPr id="11" name="Ellipszis 10">
              <a:extLst>
                <a:ext uri="{FF2B5EF4-FFF2-40B4-BE49-F238E27FC236}">
                  <a16:creationId xmlns:a16="http://schemas.microsoft.com/office/drawing/2014/main" id="{FAAED8E4-4371-4D19-BA60-C857D2AF9044}"/>
                </a:ext>
              </a:extLst>
            </p:cNvPr>
            <p:cNvSpPr/>
            <p:nvPr/>
          </p:nvSpPr>
          <p:spPr>
            <a:xfrm>
              <a:off x="19032945" y="1270912"/>
              <a:ext cx="4648200" cy="1727926"/>
            </a:xfrm>
            <a:prstGeom prst="ellipse">
              <a:avLst/>
            </a:prstGeom>
            <a:noFill/>
            <a:ln w="635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8" name="Kép 7">
              <a:extLst>
                <a:ext uri="{FF2B5EF4-FFF2-40B4-BE49-F238E27FC236}">
                  <a16:creationId xmlns:a16="http://schemas.microsoft.com/office/drawing/2014/main" id="{1B685A73-153F-4066-82F8-81E6363AB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37025" y="3405231"/>
              <a:ext cx="6528448" cy="7337016"/>
            </a:xfrm>
            <a:prstGeom prst="rect">
              <a:avLst/>
            </a:prstGeom>
            <a:ln w="88900" cap="sq" cmpd="thickThin">
              <a:solidFill>
                <a:srgbClr val="5A14A5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val="317133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75533717-CD59-4519-B610-FC0855844F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és a földmérők – jogosultságok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2AED25E-358E-4287-BC15-23FADD5D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3C823-947F-714D-BC87-1C4E2D38020A}" type="slidenum">
              <a:rPr lang="hu-HU" smtClean="0"/>
              <a:pPr/>
              <a:t>8</a:t>
            </a:fld>
            <a:endParaRPr lang="hu-HU" dirty="0"/>
          </a:p>
        </p:txBody>
      </p:sp>
      <p:sp>
        <p:nvSpPr>
          <p:cNvPr id="6" name="Téglalap 5">
            <a:extLst>
              <a:ext uri="{FF2B5EF4-FFF2-40B4-BE49-F238E27FC236}">
                <a16:creationId xmlns:a16="http://schemas.microsoft.com/office/drawing/2014/main" id="{BCF5951C-00FB-4E56-9B90-43D85D0E24E4}"/>
              </a:ext>
            </a:extLst>
          </p:cNvPr>
          <p:cNvSpPr/>
          <p:nvPr/>
        </p:nvSpPr>
        <p:spPr>
          <a:xfrm>
            <a:off x="952827" y="2554474"/>
            <a:ext cx="22466298" cy="16773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hu-H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u-HU" sz="4400" kern="0" dirty="0">
                <a:solidFill>
                  <a:srgbClr val="005A7A"/>
                </a:solidFill>
              </a:rPr>
              <a:t>érvényes</a:t>
            </a:r>
            <a:r>
              <a:rPr lang="hu-HU" sz="4400" b="1" kern="0" dirty="0">
                <a:solidFill>
                  <a:srgbClr val="005A7A"/>
                </a:solidFill>
              </a:rPr>
              <a:t> földmérő igazolvány </a:t>
            </a:r>
            <a:r>
              <a:rPr lang="hu-HU" sz="4400" kern="0" dirty="0">
                <a:solidFill>
                  <a:srgbClr val="005A7A"/>
                </a:solidFill>
              </a:rPr>
              <a:t>[Fttv. 28. § (1) bekezdés]</a:t>
            </a:r>
            <a:endParaRPr lang="hu-HU" sz="4400" b="1" kern="0" dirty="0">
              <a:solidFill>
                <a:srgbClr val="005A7A"/>
              </a:solidFill>
            </a:endParaRPr>
          </a:p>
          <a:p>
            <a:pPr marL="571500" lvl="0" indent="-571500" fontAlgn="base">
              <a:spcBef>
                <a:spcPts val="18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4400" kern="0" dirty="0">
                <a:solidFill>
                  <a:srgbClr val="005A7A"/>
                </a:solidFill>
              </a:rPr>
              <a:t>érvényes </a:t>
            </a:r>
            <a:r>
              <a:rPr lang="hu-HU" sz="4400" b="1" kern="0" dirty="0">
                <a:solidFill>
                  <a:srgbClr val="005A7A"/>
                </a:solidFill>
              </a:rPr>
              <a:t>ingatlanrendező földmérő minősítés </a:t>
            </a:r>
            <a:r>
              <a:rPr lang="hu-HU" sz="4400" kern="0" dirty="0">
                <a:solidFill>
                  <a:srgbClr val="005A7A"/>
                </a:solidFill>
              </a:rPr>
              <a:t>[Fttv. 28. § (4) bekezdés]</a:t>
            </a:r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0D08B2F4-ED0F-4F3B-AEB6-6D2EB58DD5E9}"/>
              </a:ext>
            </a:extLst>
          </p:cNvPr>
          <p:cNvSpPr/>
          <p:nvPr/>
        </p:nvSpPr>
        <p:spPr>
          <a:xfrm>
            <a:off x="971553" y="5293899"/>
            <a:ext cx="22466298" cy="1923604"/>
          </a:xfrm>
          <a:prstGeom prst="rect">
            <a:avLst/>
          </a:prstGeom>
          <a:solidFill>
            <a:srgbClr val="6DC3C3"/>
          </a:solidFill>
        </p:spPr>
        <p:txBody>
          <a:bodyPr wrap="square">
            <a:spAutoFit/>
          </a:bodyPr>
          <a:lstStyle>
            <a:defPPr>
              <a:defRPr lang="hu-H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800"/>
              </a:spcBef>
            </a:pPr>
            <a:r>
              <a:rPr lang="hu-HU" sz="4400" b="1" kern="0" dirty="0">
                <a:solidFill>
                  <a:srgbClr val="005A7A"/>
                </a:solidFill>
                <a:highlight>
                  <a:srgbClr val="6DC3C3"/>
                </a:highlight>
              </a:rPr>
              <a:t>Az e-ING alkalmazás részeként kialakított ügyféltámogató szakmodul </a:t>
            </a:r>
          </a:p>
          <a:p>
            <a:pPr algn="ctr">
              <a:spcBef>
                <a:spcPts val="1800"/>
              </a:spcBef>
            </a:pPr>
            <a:r>
              <a:rPr lang="hu-HU" sz="6000" b="1" kern="0" dirty="0">
                <a:solidFill>
                  <a:srgbClr val="005A7A"/>
                </a:solidFill>
                <a:highlight>
                  <a:srgbClr val="6DC3C3"/>
                </a:highlight>
              </a:rPr>
              <a:t>„Földmérők nyilvántartása”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C3642BE8-3ECD-4A53-9D14-4CEA5E458A19}"/>
              </a:ext>
            </a:extLst>
          </p:cNvPr>
          <p:cNvSpPr txBox="1"/>
          <p:nvPr/>
        </p:nvSpPr>
        <p:spPr>
          <a:xfrm>
            <a:off x="952500" y="8906722"/>
            <a:ext cx="22469476" cy="1754326"/>
          </a:xfrm>
          <a:prstGeom prst="rect">
            <a:avLst/>
          </a:prstGeom>
          <a:solidFill>
            <a:srgbClr val="005A7A"/>
          </a:solidFill>
        </p:spPr>
        <p:txBody>
          <a:bodyPr wrap="square" rtlCol="0" anchor="ctr" anchorCtr="1">
            <a:spAutoFit/>
          </a:bodyPr>
          <a:lstStyle>
            <a:defPPr>
              <a:defRPr lang="en-US"/>
            </a:defPPr>
            <a:lvl1pPr algn="ctr">
              <a:defRPr b="1">
                <a:solidFill>
                  <a:srgbClr val="005A7A"/>
                </a:solidFill>
                <a:highlight>
                  <a:srgbClr val="005A7A"/>
                </a:highlight>
                <a:latin typeface="+mn-lt"/>
              </a:defRPr>
            </a:lvl1pPr>
          </a:lstStyle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4400" dirty="0">
                <a:solidFill>
                  <a:schemeClr val="bg2"/>
                </a:solidFill>
              </a:rPr>
              <a:t>A földmérési munka kezdésekor (adatigénylés) és beadásakor is érvényes igazolvány kell!!!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u-HU" sz="4400" dirty="0">
                <a:solidFill>
                  <a:schemeClr val="bg2"/>
                </a:solidFill>
              </a:rPr>
              <a:t>Minőségtanúsító kiválasztásakor és tanúsításkor is érvényes jogosultság kell!!!</a:t>
            </a:r>
          </a:p>
        </p:txBody>
      </p:sp>
    </p:spTree>
    <p:extLst>
      <p:ext uri="{BB962C8B-B14F-4D97-AF65-F5344CB8AC3E}">
        <p14:creationId xmlns:p14="http://schemas.microsoft.com/office/powerpoint/2010/main" val="3952834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>
            <a:extLst>
              <a:ext uri="{FF2B5EF4-FFF2-40B4-BE49-F238E27FC236}">
                <a16:creationId xmlns:a16="http://schemas.microsoft.com/office/drawing/2014/main" id="{1A42F12E-249A-4BD5-85D6-D393DC73F8A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hu-HU" dirty="0"/>
              <a:t>e-ING és a földmérők – megbízó adatai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7D31B0C8-9824-45E1-8239-25F0464C7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hu-HU"/>
              <a:t>11</a:t>
            </a:r>
            <a:endParaRPr lang="hu-HU" dirty="0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E052489D-30B8-4C87-A3E9-4C66C6F9CBCD}"/>
              </a:ext>
            </a:extLst>
          </p:cNvPr>
          <p:cNvSpPr txBox="1"/>
          <p:nvPr/>
        </p:nvSpPr>
        <p:spPr>
          <a:xfrm>
            <a:off x="955674" y="2139516"/>
            <a:ext cx="2246630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400" b="1" dirty="0">
                <a:solidFill>
                  <a:srgbClr val="005A7A"/>
                </a:solidFill>
                <a:latin typeface="+mn-lt"/>
              </a:rPr>
              <a:t>Fttv. 24. § (5) bekezdés</a:t>
            </a:r>
          </a:p>
          <a:p>
            <a:r>
              <a:rPr lang="hu-HU" sz="4400" dirty="0">
                <a:solidFill>
                  <a:srgbClr val="005A7A"/>
                </a:solidFill>
                <a:latin typeface="+mn-lt"/>
              </a:rPr>
              <a:t>A földmérő a földmérési jogosultságát </a:t>
            </a:r>
            <a:r>
              <a:rPr lang="hu-HU" sz="4400" b="1" dirty="0">
                <a:solidFill>
                  <a:srgbClr val="005A7A"/>
                </a:solidFill>
                <a:latin typeface="+mn-lt"/>
              </a:rPr>
              <a:t>földmérő igazolvánnyal</a:t>
            </a:r>
            <a:r>
              <a:rPr lang="hu-HU" sz="4400" dirty="0">
                <a:solidFill>
                  <a:srgbClr val="005A7A"/>
                </a:solidFill>
                <a:latin typeface="+mn-lt"/>
              </a:rPr>
              <a:t>, és az adott munka végzésére szóló </a:t>
            </a:r>
            <a:r>
              <a:rPr lang="hu-HU" sz="4400" b="1" dirty="0">
                <a:solidFill>
                  <a:srgbClr val="005A7A"/>
                </a:solidFill>
                <a:latin typeface="+mn-lt"/>
              </a:rPr>
              <a:t>megbízással</a:t>
            </a:r>
            <a:r>
              <a:rPr lang="hu-HU" sz="4400" dirty="0">
                <a:solidFill>
                  <a:srgbClr val="005A7A"/>
                </a:solidFill>
                <a:latin typeface="+mn-lt"/>
              </a:rPr>
              <a:t> vagy vállalkozási szerződéssel igazolja. </a:t>
            </a:r>
          </a:p>
          <a:p>
            <a:endParaRPr lang="hu-HU" sz="4400" dirty="0">
              <a:solidFill>
                <a:srgbClr val="005A7A"/>
              </a:solidFill>
              <a:latin typeface="+mn-lt"/>
            </a:endParaRPr>
          </a:p>
          <a:p>
            <a:pPr algn="ctr"/>
            <a:r>
              <a:rPr lang="hu-HU" sz="4400" b="1" i="1" dirty="0">
                <a:solidFill>
                  <a:srgbClr val="FF0000"/>
                </a:solidFill>
                <a:latin typeface="+mn-lt"/>
              </a:rPr>
              <a:t>A megbízólevél 2012. óta kötelező !!!</a:t>
            </a:r>
            <a:endParaRPr lang="hu-HU" sz="4400" i="1" dirty="0">
              <a:solidFill>
                <a:srgbClr val="005A7A"/>
              </a:solidFill>
              <a:latin typeface="+mn-lt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FEA8802D-06B6-49E3-9733-F3398ABC6BA7}"/>
              </a:ext>
            </a:extLst>
          </p:cNvPr>
          <p:cNvSpPr txBox="1"/>
          <p:nvPr/>
        </p:nvSpPr>
        <p:spPr>
          <a:xfrm>
            <a:off x="1002914" y="6079679"/>
            <a:ext cx="22460438" cy="369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hu-HU" sz="4000" dirty="0">
                <a:solidFill>
                  <a:srgbClr val="005A7A"/>
                </a:solidFill>
                <a:latin typeface="+mn-lt"/>
              </a:rPr>
              <a:t>Megbízó azonosító adatai: </a:t>
            </a:r>
          </a:p>
          <a:p>
            <a:pPr>
              <a:lnSpc>
                <a:spcPct val="150000"/>
              </a:lnSpc>
            </a:pPr>
            <a:r>
              <a:rPr lang="hu-HU" sz="4000" dirty="0">
                <a:solidFill>
                  <a:srgbClr val="005A7A"/>
                </a:solidFill>
                <a:latin typeface="+mn-lt"/>
              </a:rPr>
              <a:t>Természetes személy esetén </a:t>
            </a:r>
            <a:r>
              <a:rPr lang="hu-HU" sz="4000" b="1" dirty="0">
                <a:solidFill>
                  <a:srgbClr val="005A7A"/>
                </a:solidFill>
                <a:latin typeface="+mn-lt"/>
              </a:rPr>
              <a:t>4T azonosító</a:t>
            </a:r>
            <a:r>
              <a:rPr lang="hu-HU" sz="4000" dirty="0">
                <a:solidFill>
                  <a:srgbClr val="005A7A"/>
                </a:solidFill>
                <a:latin typeface="+mn-lt"/>
              </a:rPr>
              <a:t> kell:</a:t>
            </a:r>
          </a:p>
          <a:p>
            <a:pPr algn="ctr">
              <a:lnSpc>
                <a:spcPct val="150000"/>
              </a:lnSpc>
            </a:pPr>
            <a:r>
              <a:rPr lang="hu-HU" sz="4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megbízó viselt neve, születési neve, anyja születési neve, születési helye és ideje</a:t>
            </a:r>
            <a:endParaRPr lang="hu-HU" sz="4000" b="1" dirty="0">
              <a:solidFill>
                <a:srgbClr val="FF0000"/>
              </a:solidFill>
              <a:latin typeface="+mn-lt"/>
            </a:endParaRPr>
          </a:p>
          <a:p>
            <a:pPr algn="l">
              <a:lnSpc>
                <a:spcPct val="150000"/>
              </a:lnSpc>
            </a:pPr>
            <a:r>
              <a:rPr lang="hu-HU" sz="4000" dirty="0">
                <a:solidFill>
                  <a:srgbClr val="005A7A"/>
                </a:solidFill>
                <a:latin typeface="+mn-lt"/>
              </a:rPr>
              <a:t>Jogi személy esetén </a:t>
            </a:r>
            <a:r>
              <a:rPr lang="hu-HU" sz="4000" b="1" dirty="0">
                <a:solidFill>
                  <a:srgbClr val="005A7A"/>
                </a:solidFill>
                <a:latin typeface="+mn-lt"/>
              </a:rPr>
              <a:t>cégjegyzékszám</a:t>
            </a:r>
            <a:r>
              <a:rPr lang="hu-HU" sz="4000" dirty="0">
                <a:solidFill>
                  <a:srgbClr val="005A7A"/>
                </a:solidFill>
                <a:latin typeface="+mn-lt"/>
              </a:rPr>
              <a:t> vagy egyéb adatok (pl. Önkormányzat)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89E5E0B4-DE04-4BBD-A0D8-5F554AD197E2}"/>
              </a:ext>
            </a:extLst>
          </p:cNvPr>
          <p:cNvSpPr txBox="1"/>
          <p:nvPr/>
        </p:nvSpPr>
        <p:spPr>
          <a:xfrm>
            <a:off x="6931025" y="10902033"/>
            <a:ext cx="15011400" cy="830997"/>
          </a:xfrm>
          <a:prstGeom prst="rect">
            <a:avLst/>
          </a:prstGeom>
          <a:solidFill>
            <a:srgbClr val="005A7A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4800" b="1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Fttv. 29/A. § – adatkezelési jogosultság </a:t>
            </a:r>
            <a:r>
              <a:rPr lang="hu-HU" sz="4400" b="1" i="1" dirty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(2025.VI.26.)</a:t>
            </a:r>
            <a:endParaRPr lang="hu-HU" sz="4800" b="1" i="1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3777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PLIT_SPLIT" val="1"/>
  <p:tag name="PPSPLIT_ORIGINALSLIDENUMBER" val="11"/>
</p:tagLst>
</file>

<file path=ppt/theme/theme1.xml><?xml version="1.0" encoding="utf-8"?>
<a:theme xmlns:a="http://schemas.openxmlformats.org/drawingml/2006/main" name="Előadó fehér">
  <a:themeElements>
    <a:clrScheme name="lechner">
      <a:dk1>
        <a:srgbClr val="245976"/>
      </a:dk1>
      <a:lt1>
        <a:srgbClr val="245976"/>
      </a:lt1>
      <a:dk2>
        <a:srgbClr val="FFFFFF"/>
      </a:dk2>
      <a:lt2>
        <a:srgbClr val="FFFFFF"/>
      </a:lt2>
      <a:accent1>
        <a:srgbClr val="FFFFFF"/>
      </a:accent1>
      <a:accent2>
        <a:srgbClr val="005A78"/>
      </a:accent2>
      <a:accent3>
        <a:srgbClr val="60BEB5"/>
      </a:accent3>
      <a:accent4>
        <a:srgbClr val="FFFFFF"/>
      </a:accent4>
      <a:accent5>
        <a:srgbClr val="245976"/>
      </a:accent5>
      <a:accent6>
        <a:srgbClr val="60BEB5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76200">
          <a:solidFill>
            <a:srgbClr val="AAF7DA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b="1" dirty="0">
            <a:solidFill>
              <a:srgbClr val="005A7A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41516</TotalTime>
  <Words>1400</Words>
  <Application>Microsoft Office PowerPoint</Application>
  <PresentationFormat>Egyéni</PresentationFormat>
  <Paragraphs>249</Paragraphs>
  <Slides>56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8</vt:i4>
      </vt:variant>
      <vt:variant>
        <vt:lpstr>Téma</vt:lpstr>
      </vt:variant>
      <vt:variant>
        <vt:i4>1</vt:i4>
      </vt:variant>
      <vt:variant>
        <vt:lpstr>Diacímek</vt:lpstr>
      </vt:variant>
      <vt:variant>
        <vt:i4>56</vt:i4>
      </vt:variant>
    </vt:vector>
  </HeadingPairs>
  <TitlesOfParts>
    <vt:vector size="65" baseType="lpstr">
      <vt:lpstr>Arial</vt:lpstr>
      <vt:lpstr>Calibri</vt:lpstr>
      <vt:lpstr>Calibri Light</vt:lpstr>
      <vt:lpstr>Lato Light</vt:lpstr>
      <vt:lpstr>Montserrat Semi Bold</vt:lpstr>
      <vt:lpstr>Times New Roman</vt:lpstr>
      <vt:lpstr>Webdings</vt:lpstr>
      <vt:lpstr>Wingdings</vt:lpstr>
      <vt:lpstr>Előadó fehér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e-ING Gyorsítósávot építünk</dc:title>
  <dc:subject/>
  <dc:creator>Norbert Varga</dc:creator>
  <cp:keywords/>
  <dc:description/>
  <cp:lastModifiedBy>Varga Norbert</cp:lastModifiedBy>
  <cp:revision>6927</cp:revision>
  <cp:lastPrinted>2025-10-23T16:40:09Z</cp:lastPrinted>
  <dcterms:created xsi:type="dcterms:W3CDTF">2014-11-12T21:47:38Z</dcterms:created>
  <dcterms:modified xsi:type="dcterms:W3CDTF">2025-11-27T20:52:39Z</dcterms:modified>
  <cp:category/>
</cp:coreProperties>
</file>