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4373" r:id="rId1"/>
  </p:sldMasterIdLst>
  <p:notesMasterIdLst>
    <p:notesMasterId r:id="rId20"/>
  </p:notesMasterIdLst>
  <p:handoutMasterIdLst>
    <p:handoutMasterId r:id="rId21"/>
  </p:handoutMasterIdLst>
  <p:sldIdLst>
    <p:sldId id="415" r:id="rId2"/>
    <p:sldId id="669" r:id="rId3"/>
    <p:sldId id="662" r:id="rId4"/>
    <p:sldId id="670" r:id="rId5"/>
    <p:sldId id="671" r:id="rId6"/>
    <p:sldId id="641" r:id="rId7"/>
    <p:sldId id="665" r:id="rId8"/>
    <p:sldId id="644" r:id="rId9"/>
    <p:sldId id="664" r:id="rId10"/>
    <p:sldId id="663" r:id="rId11"/>
    <p:sldId id="596" r:id="rId12"/>
    <p:sldId id="630" r:id="rId13"/>
    <p:sldId id="635" r:id="rId14"/>
    <p:sldId id="634" r:id="rId15"/>
    <p:sldId id="632" r:id="rId16"/>
    <p:sldId id="666" r:id="rId17"/>
    <p:sldId id="667" r:id="rId18"/>
    <p:sldId id="533" r:id="rId19"/>
  </p:sldIdLst>
  <p:sldSz cx="24377650" cy="13716000"/>
  <p:notesSz cx="7104063" cy="10234613"/>
  <p:defaultTextStyle>
    <a:defPPr>
      <a:defRPr lang="en-US"/>
    </a:defPPr>
    <a:lvl1pPr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1pPr>
    <a:lvl2pPr marL="912813" indent="-4556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2pPr>
    <a:lvl3pPr marL="1827213" indent="-9128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3pPr>
    <a:lvl4pPr marL="2741613" indent="-13700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4pPr>
    <a:lvl5pPr marL="3656013" indent="-18272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lapértelmezett szakasz" id="{2A771507-77B8-41EF-931B-8FF4BF411909}">
          <p14:sldIdLst>
            <p14:sldId id="415"/>
            <p14:sldId id="669"/>
            <p14:sldId id="662"/>
            <p14:sldId id="670"/>
            <p14:sldId id="671"/>
            <p14:sldId id="641"/>
            <p14:sldId id="665"/>
            <p14:sldId id="644"/>
            <p14:sldId id="664"/>
            <p14:sldId id="663"/>
            <p14:sldId id="596"/>
            <p14:sldId id="630"/>
            <p14:sldId id="635"/>
            <p14:sldId id="634"/>
            <p14:sldId id="632"/>
            <p14:sldId id="666"/>
            <p14:sldId id="667"/>
            <p14:sldId id="533"/>
          </p14:sldIdLst>
        </p14:section>
      </p14:sectionLst>
    </p:ext>
    <p:ext uri="{EFAFB233-063F-42B5-8137-9DF3F51BA10A}">
      <p15:sldGuideLst xmlns:p15="http://schemas.microsoft.com/office/powerpoint/2012/main">
        <p15:guide id="1" pos="11182" userDrawn="1">
          <p15:clr>
            <a:srgbClr val="A4A3A4"/>
          </p15:clr>
        </p15:guide>
        <p15:guide id="2" pos="4702" userDrawn="1">
          <p15:clr>
            <a:srgbClr val="A4A3A4"/>
          </p15:clr>
        </p15:guide>
        <p15:guide id="3" orient="horz" pos="6912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tván kiss" initials="ik" lastIdx="1" clrIdx="0">
    <p:extLst>
      <p:ext uri="{19B8F6BF-5375-455C-9EA6-DF929625EA0E}">
        <p15:presenceInfo xmlns:p15="http://schemas.microsoft.com/office/powerpoint/2012/main" userId="eae34954c61a0500" providerId="Windows Live"/>
      </p:ext>
    </p:extLst>
  </p:cmAuthor>
  <p:cmAuthor id="2" name="Varga Norbert" initials="VN" lastIdx="1" clrIdx="1">
    <p:extLst>
      <p:ext uri="{19B8F6BF-5375-455C-9EA6-DF929625EA0E}">
        <p15:presenceInfo xmlns:p15="http://schemas.microsoft.com/office/powerpoint/2012/main" userId="d2f02dba337b24cb" providerId="Windows Live"/>
      </p:ext>
    </p:extLst>
  </p:cmAuthor>
  <p:cmAuthor id="3" name="Varga Norbert" initials="VN [2]" lastIdx="1" clrIdx="2">
    <p:extLst>
      <p:ext uri="{19B8F6BF-5375-455C-9EA6-DF929625EA0E}">
        <p15:presenceInfo xmlns:p15="http://schemas.microsoft.com/office/powerpoint/2012/main" userId="S-1-5-21-3220108156-553451496-2046434614-407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3445"/>
    <a:srgbClr val="6DC3C3"/>
    <a:srgbClr val="005A7A"/>
    <a:srgbClr val="CEF9E9"/>
    <a:srgbClr val="F2F2F2"/>
    <a:srgbClr val="000000"/>
    <a:srgbClr val="3AE6AB"/>
    <a:srgbClr val="60BEB5"/>
    <a:srgbClr val="CBCC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145" autoAdjust="0"/>
    <p:restoredTop sz="96203" autoAdjust="0"/>
  </p:normalViewPr>
  <p:slideViewPr>
    <p:cSldViewPr snapToObjects="1">
      <p:cViewPr varScale="1">
        <p:scale>
          <a:sx n="41" d="100"/>
          <a:sy n="41" d="100"/>
        </p:scale>
        <p:origin x="274" y="67"/>
      </p:cViewPr>
      <p:guideLst>
        <p:guide pos="11182"/>
        <p:guide pos="4702"/>
        <p:guide orient="horz" pos="6912"/>
        <p:guide orient="horz" pos="1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3134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FC984EBF-796E-3240-BC4A-EAA0443C12D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>
                <a:latin typeface="Lato Ligh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E62B5BD3-93DB-7140-A298-C9CB13FE4A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>
                <a:latin typeface="Lato Light"/>
              </a:defRPr>
            </a:lvl1pPr>
          </a:lstStyle>
          <a:p>
            <a:pPr>
              <a:defRPr/>
            </a:pPr>
            <a:fld id="{5484C311-28C7-3943-907C-2A5E3EB42334}" type="datetimeFigureOut">
              <a:rPr lang="hu-HU"/>
              <a:pPr>
                <a:defRPr/>
              </a:pPr>
              <a:t>2025. 11. 27.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0BABFB26-6E07-BE49-A162-4E18F38EDA8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>
                <a:latin typeface="Lato Light"/>
              </a:defRPr>
            </a:lvl1pPr>
          </a:lstStyle>
          <a:p>
            <a:pPr>
              <a:defRPr/>
            </a:pPr>
            <a:r>
              <a:rPr lang="hu-HU"/>
              <a:t>Lechner Tudásközpont Nonprofit Kft.</a:t>
            </a:r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CB4FC562-55F6-9B43-B88B-7056B4D63CF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>
                <a:latin typeface="Lato Light"/>
              </a:defRPr>
            </a:lvl1pPr>
          </a:lstStyle>
          <a:p>
            <a:pPr>
              <a:defRPr/>
            </a:pPr>
            <a:fld id="{33D49A28-ECAE-AB4F-AB13-ACD90101FF1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930262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A8DC952-0ED4-F34F-B761-50B95647D8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 defTabSz="198110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Calibri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3820FC-97A5-B44B-B412-81DF2FB659D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 defTabSz="198110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Calibri Light"/>
              </a:defRPr>
            </a:lvl1pPr>
          </a:lstStyle>
          <a:p>
            <a:pPr>
              <a:defRPr/>
            </a:pPr>
            <a:fld id="{11EF70EE-1135-194A-B913-20D65063196F}" type="datetimeFigureOut">
              <a:rPr lang="en-US"/>
              <a:pPr>
                <a:defRPr/>
              </a:pPr>
              <a:t>11/27/2025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3E5257C-F008-9944-A03D-AECBFD188F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F5A37B2-C6CB-874F-A355-A7777857C3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40235B-CE8B-D641-BA8F-84BA3DAF1C6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 defTabSz="198110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Calibri Light"/>
              </a:defRPr>
            </a:lvl1pPr>
          </a:lstStyle>
          <a:p>
            <a:pPr>
              <a:defRPr/>
            </a:pPr>
            <a:r>
              <a:rPr lang="en-US"/>
              <a:t>Lechner Tudásközpont Nonprofit Kft.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15E681-F6DA-604E-8A7B-7B2331E3A2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 defTabSz="198110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Calibri Light"/>
              </a:defRPr>
            </a:lvl1pPr>
          </a:lstStyle>
          <a:p>
            <a:pPr>
              <a:defRPr/>
            </a:pPr>
            <a:fld id="{CC999290-E87A-6E4C-992F-350FB48F17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31296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28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72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16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0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Lechner Tudásközpont Nonprofit Kft.</a:t>
            </a:r>
          </a:p>
        </p:txBody>
      </p:sp>
    </p:spTree>
    <p:extLst>
      <p:ext uri="{BB962C8B-B14F-4D97-AF65-F5344CB8AC3E}">
        <p14:creationId xmlns:p14="http://schemas.microsoft.com/office/powerpoint/2010/main" val="4059595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-Picture-Martik">
    <p:bg>
      <p:bgPr>
        <a:solidFill>
          <a:srgbClr val="1534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>
            <a:extLst>
              <a:ext uri="{FF2B5EF4-FFF2-40B4-BE49-F238E27FC236}">
                <a16:creationId xmlns:a16="http://schemas.microsoft.com/office/drawing/2014/main" id="{99982A4E-74A1-4D2A-AA26-81E1061E9EC1}"/>
              </a:ext>
            </a:extLst>
          </p:cNvPr>
          <p:cNvSpPr txBox="1"/>
          <p:nvPr userDrawn="1"/>
        </p:nvSpPr>
        <p:spPr>
          <a:xfrm>
            <a:off x="987669" y="954088"/>
            <a:ext cx="11429756" cy="935037"/>
          </a:xfrm>
          <a:prstGeom prst="rect">
            <a:avLst/>
          </a:prstGeom>
          <a:solidFill>
            <a:srgbClr val="153445"/>
          </a:solidFill>
        </p:spPr>
        <p:txBody>
          <a:bodyPr wrap="square" rtlCol="0">
            <a:spAutoFit/>
          </a:bodyPr>
          <a:lstStyle/>
          <a:p>
            <a:pPr algn="l"/>
            <a:endParaRPr lang="hu-HU" b="1" dirty="0">
              <a:solidFill>
                <a:srgbClr val="005A7A"/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08524D-2AB9-FC47-902F-A7B43282D0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/>
        </p:blipFill>
        <p:spPr>
          <a:xfrm>
            <a:off x="987669" y="762864"/>
            <a:ext cx="4214493" cy="1317484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AB086F60-EE86-4C3B-A4ED-D43BED1DA61D}"/>
              </a:ext>
            </a:extLst>
          </p:cNvPr>
          <p:cNvSpPr txBox="1"/>
          <p:nvPr userDrawn="1"/>
        </p:nvSpPr>
        <p:spPr>
          <a:xfrm>
            <a:off x="987669" y="12329868"/>
            <a:ext cx="11632956" cy="935037"/>
          </a:xfrm>
          <a:prstGeom prst="rect">
            <a:avLst/>
          </a:prstGeom>
          <a:solidFill>
            <a:srgbClr val="153445"/>
          </a:solidFill>
        </p:spPr>
        <p:txBody>
          <a:bodyPr wrap="square" rtlCol="0">
            <a:spAutoFit/>
          </a:bodyPr>
          <a:lstStyle/>
          <a:p>
            <a:pPr algn="l"/>
            <a:endParaRPr lang="hu-HU" b="1" dirty="0">
              <a:solidFill>
                <a:srgbClr val="005A7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5520403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hér_előad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37">
            <a:extLst>
              <a:ext uri="{FF2B5EF4-FFF2-40B4-BE49-F238E27FC236}">
                <a16:creationId xmlns:a16="http://schemas.microsoft.com/office/drawing/2014/main" id="{D01A276F-A716-204F-A687-6BD2DCD6F414}"/>
              </a:ext>
            </a:extLst>
          </p:cNvPr>
          <p:cNvCxnSpPr/>
          <p:nvPr userDrawn="1"/>
        </p:nvCxnSpPr>
        <p:spPr>
          <a:xfrm flipV="1">
            <a:off x="905025" y="1889125"/>
            <a:ext cx="741171" cy="4761"/>
          </a:xfrm>
          <a:prstGeom prst="line">
            <a:avLst/>
          </a:prstGeom>
          <a:ln w="76200">
            <a:solidFill>
              <a:srgbClr val="6D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46E2CAD-567A-DA48-AA28-A441CE3BEA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15" y="11824142"/>
            <a:ext cx="906210" cy="1206058"/>
          </a:xfrm>
          <a:prstGeom prst="rect">
            <a:avLst/>
          </a:prstGeom>
        </p:spPr>
      </p:pic>
      <p:sp>
        <p:nvSpPr>
          <p:cNvPr id="14" name="Szöveg helye 4">
            <a:extLst>
              <a:ext uri="{FF2B5EF4-FFF2-40B4-BE49-F238E27FC236}">
                <a16:creationId xmlns:a16="http://schemas.microsoft.com/office/drawing/2014/main" id="{2DBA9BEB-B900-4CA1-900D-AA9ED32265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5676" y="954087"/>
            <a:ext cx="22466300" cy="82352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5400" b="1" baseline="0">
                <a:solidFill>
                  <a:srgbClr val="005A7A"/>
                </a:solidFill>
              </a:defRPr>
            </a:lvl1pPr>
          </a:lstStyle>
          <a:p>
            <a:pPr lvl="0"/>
            <a:r>
              <a:rPr lang="hu-HU" dirty="0"/>
              <a:t>Mintaszöveg szerkesztése </a:t>
            </a:r>
            <a:r>
              <a:rPr lang="hu-HU" dirty="0" err="1"/>
              <a:t>max</a:t>
            </a:r>
            <a:r>
              <a:rPr lang="hu-HU" dirty="0"/>
              <a:t>. 2 sor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AEE674B7-8FA4-4737-864D-747DE1E9D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005473" y="12353735"/>
            <a:ext cx="720000" cy="72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200" b="1">
                <a:solidFill>
                  <a:srgbClr val="005A7A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F63C823-947F-714D-BC87-1C4E2D38020A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85888983"/>
      </p:ext>
    </p:extLst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7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lágos_előadó">
    <p:bg>
      <p:bgPr>
        <a:solidFill>
          <a:srgbClr val="6DC3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37">
            <a:extLst>
              <a:ext uri="{FF2B5EF4-FFF2-40B4-BE49-F238E27FC236}">
                <a16:creationId xmlns:a16="http://schemas.microsoft.com/office/drawing/2014/main" id="{D01A276F-A716-204F-A687-6BD2DCD6F414}"/>
              </a:ext>
            </a:extLst>
          </p:cNvPr>
          <p:cNvCxnSpPr/>
          <p:nvPr userDrawn="1"/>
        </p:nvCxnSpPr>
        <p:spPr>
          <a:xfrm flipV="1">
            <a:off x="905025" y="1889125"/>
            <a:ext cx="741171" cy="4761"/>
          </a:xfrm>
          <a:prstGeom prst="line">
            <a:avLst/>
          </a:prstGeom>
          <a:ln w="76200">
            <a:solidFill>
              <a:srgbClr val="1534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46E2CAD-567A-DA48-AA28-A441CE3BEA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25" y="11811000"/>
            <a:ext cx="906210" cy="1206058"/>
          </a:xfrm>
          <a:prstGeom prst="rect">
            <a:avLst/>
          </a:prstGeom>
        </p:spPr>
      </p:pic>
      <p:sp>
        <p:nvSpPr>
          <p:cNvPr id="14" name="Szöveg helye 4">
            <a:extLst>
              <a:ext uri="{FF2B5EF4-FFF2-40B4-BE49-F238E27FC236}">
                <a16:creationId xmlns:a16="http://schemas.microsoft.com/office/drawing/2014/main" id="{2DBA9BEB-B900-4CA1-900D-AA9ED32265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5676" y="954087"/>
            <a:ext cx="22466300" cy="82352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5400" b="1" baseline="0">
                <a:solidFill>
                  <a:srgbClr val="005A7A"/>
                </a:solidFill>
              </a:defRPr>
            </a:lvl1pPr>
          </a:lstStyle>
          <a:p>
            <a:pPr lvl="0"/>
            <a:r>
              <a:rPr lang="hu-HU" dirty="0"/>
              <a:t>Mintaszöveg szerkesztése </a:t>
            </a:r>
            <a:r>
              <a:rPr lang="hu-HU" dirty="0" err="1"/>
              <a:t>max</a:t>
            </a:r>
            <a:r>
              <a:rPr lang="hu-HU" dirty="0"/>
              <a:t>. 2 sor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AEE674B7-8FA4-4737-864D-747DE1E9D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005473" y="12353735"/>
            <a:ext cx="720000" cy="72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200" b="1">
                <a:solidFill>
                  <a:srgbClr val="005A7A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F63C823-947F-714D-BC87-1C4E2D38020A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26441006"/>
      </p:ext>
    </p:extLst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7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ötétkék_előadó">
    <p:bg>
      <p:bgPr>
        <a:solidFill>
          <a:srgbClr val="1534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37">
            <a:extLst>
              <a:ext uri="{FF2B5EF4-FFF2-40B4-BE49-F238E27FC236}">
                <a16:creationId xmlns:a16="http://schemas.microsoft.com/office/drawing/2014/main" id="{D01A276F-A716-204F-A687-6BD2DCD6F414}"/>
              </a:ext>
            </a:extLst>
          </p:cNvPr>
          <p:cNvCxnSpPr/>
          <p:nvPr userDrawn="1"/>
        </p:nvCxnSpPr>
        <p:spPr>
          <a:xfrm flipV="1">
            <a:off x="905025" y="1889125"/>
            <a:ext cx="741171" cy="4761"/>
          </a:xfrm>
          <a:prstGeom prst="line">
            <a:avLst/>
          </a:prstGeom>
          <a:ln w="76200">
            <a:solidFill>
              <a:srgbClr val="6D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zöveg helye 4">
            <a:extLst>
              <a:ext uri="{FF2B5EF4-FFF2-40B4-BE49-F238E27FC236}">
                <a16:creationId xmlns:a16="http://schemas.microsoft.com/office/drawing/2014/main" id="{2DBA9BEB-B900-4CA1-900D-AA9ED32265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5676" y="954087"/>
            <a:ext cx="22466300" cy="82352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5400" b="1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hu-HU" dirty="0"/>
              <a:t>Mintaszöveg szerkesztése </a:t>
            </a:r>
            <a:r>
              <a:rPr lang="hu-HU" dirty="0" err="1"/>
              <a:t>max</a:t>
            </a:r>
            <a:r>
              <a:rPr lang="hu-HU" dirty="0"/>
              <a:t>. 2 sor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AEE674B7-8FA4-4737-864D-747DE1E9D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005473" y="12353735"/>
            <a:ext cx="720000" cy="72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200" b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F63C823-947F-714D-BC87-1C4E2D38020A}" type="slidenum">
              <a:rPr lang="hu-HU" smtClean="0"/>
              <a:pPr/>
              <a:t>‹#›</a:t>
            </a:fld>
            <a:endParaRPr lang="hu-HU" dirty="0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E4B5D944-4038-4733-9AD0-FA0B0A5C9C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79"/>
          <a:stretch/>
        </p:blipFill>
        <p:spPr>
          <a:xfrm>
            <a:off x="874141" y="11712716"/>
            <a:ext cx="1143000" cy="131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4713"/>
      </p:ext>
    </p:extLst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7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Egyéni elrendezés">
    <p:bg>
      <p:bgPr>
        <a:solidFill>
          <a:srgbClr val="6DC3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37">
            <a:extLst>
              <a:ext uri="{FF2B5EF4-FFF2-40B4-BE49-F238E27FC236}">
                <a16:creationId xmlns:a16="http://schemas.microsoft.com/office/drawing/2014/main" id="{D01A276F-A716-204F-A687-6BD2DCD6F414}"/>
              </a:ext>
            </a:extLst>
          </p:cNvPr>
          <p:cNvCxnSpPr/>
          <p:nvPr userDrawn="1"/>
        </p:nvCxnSpPr>
        <p:spPr>
          <a:xfrm flipV="1">
            <a:off x="687980" y="1513454"/>
            <a:ext cx="741171" cy="4761"/>
          </a:xfrm>
          <a:prstGeom prst="line">
            <a:avLst/>
          </a:prstGeom>
          <a:ln w="76200">
            <a:solidFill>
              <a:srgbClr val="6D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46E2CAD-567A-DA48-AA28-A441CE3BEA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15" y="11824142"/>
            <a:ext cx="906210" cy="1206058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5AE943F-0C2F-4502-8EB5-C283513B1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005473" y="12713735"/>
            <a:ext cx="720000" cy="72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200" b="1">
                <a:solidFill>
                  <a:srgbClr val="005A7A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F63C823-947F-714D-BC87-1C4E2D38020A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127237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7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>
            <a:extLst>
              <a:ext uri="{FF2B5EF4-FFF2-40B4-BE49-F238E27FC236}">
                <a16:creationId xmlns:a16="http://schemas.microsoft.com/office/drawing/2014/main" id="{BBA91C09-B240-46EF-8635-DAA4A2365E9F}"/>
              </a:ext>
            </a:extLst>
          </p:cNvPr>
          <p:cNvSpPr txBox="1"/>
          <p:nvPr userDrawn="1"/>
        </p:nvSpPr>
        <p:spPr>
          <a:xfrm>
            <a:off x="1892300" y="12438747"/>
            <a:ext cx="10702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b="1" dirty="0">
                <a:solidFill>
                  <a:srgbClr val="005A7A"/>
                </a:solidFill>
                <a:latin typeface="+mn-lt"/>
              </a:rPr>
              <a:t>e-EING, avagy Gyorsítósávot építünk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73" r:id="rId1"/>
    <p:sldLayoutId id="2147484569" r:id="rId2"/>
    <p:sldLayoutId id="2147484595" r:id="rId3"/>
    <p:sldLayoutId id="2147484596" r:id="rId4"/>
    <p:sldLayoutId id="2147484594" r:id="rId5"/>
  </p:sldLayoutIdLst>
  <p:hf hdr="0" dt="0"/>
  <p:txStyles>
    <p:titleStyle>
      <a:lvl1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2pPr>
      <a:lvl3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3pPr>
      <a:lvl4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4pPr>
      <a:lvl5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455613" indent="-455613" algn="l" defTabSz="1827213" rtl="0" eaLnBrk="0" fontAlgn="base" hangingPunct="0">
        <a:lnSpc>
          <a:spcPct val="90000"/>
        </a:lnSpc>
        <a:spcBef>
          <a:spcPts val="2000"/>
        </a:spcBef>
        <a:spcAft>
          <a:spcPct val="0"/>
        </a:spcAft>
        <a:buFont typeface="Arial" panose="020B0604020202020204" pitchFamily="34" charset="0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1pPr>
      <a:lvl2pPr marL="13700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2pPr>
      <a:lvl3pPr marL="22844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31988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41132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50">
          <p15:clr>
            <a:srgbClr val="F26B43"/>
          </p15:clr>
        </p15:guide>
        <p15:guide id="2" orient="horz" pos="4320">
          <p15:clr>
            <a:srgbClr val="F26B43"/>
          </p15:clr>
        </p15:guide>
        <p15:guide id="3" orient="horz" pos="1190">
          <p15:clr>
            <a:srgbClr val="F26B43"/>
          </p15:clr>
        </p15:guide>
        <p15:guide id="4" orient="horz" pos="4992" userDrawn="1">
          <p15:clr>
            <a:srgbClr val="F26B43"/>
          </p15:clr>
        </p15:guide>
        <p15:guide id="5" pos="602">
          <p15:clr>
            <a:srgbClr val="F26B43"/>
          </p15:clr>
        </p15:guide>
        <p15:guide id="6" pos="14754">
          <p15:clr>
            <a:srgbClr val="F26B43"/>
          </p15:clr>
        </p15:guide>
        <p15:guide id="7" pos="1192">
          <p15:clr>
            <a:srgbClr val="F26B43"/>
          </p15:clr>
        </p15:guide>
        <p15:guide id="9" orient="horz" pos="601">
          <p15:clr>
            <a:srgbClr val="F26B43"/>
          </p15:clr>
        </p15:guide>
        <p15:guide id="10" orient="horz" pos="742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wlconsulting.hu/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wlconsulting.hu/informatika/gml-az-uj-foldhivatali-szabvany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foldmero@lechnerkozpont.hu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itbusiness.hu/technology/kozigazgatas/uj-kormanyzati-adatkozponttal-folytatodik-a-kozigazgatas-modernizalas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landing.eing-okt.foldhivatal.hu/" TargetMode="External"/><Relationship Id="rId3" Type="http://schemas.openxmlformats.org/officeDocument/2006/relationships/image" Target="../media/image19.png"/><Relationship Id="rId7" Type="http://schemas.openxmlformats.org/officeDocument/2006/relationships/hyperlink" Target="https://portal-backoffice.eing-test.foldhivatal.hu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anding.eing-test.foldhivatal.hu/" TargetMode="External"/><Relationship Id="rId5" Type="http://schemas.openxmlformats.org/officeDocument/2006/relationships/hyperlink" Target="https://portal-backoffice.eing.foldhivatal.hu/" TargetMode="External"/><Relationship Id="rId4" Type="http://schemas.openxmlformats.org/officeDocument/2006/relationships/hyperlink" Target="https://landing.eing.foldhivatal.hu/" TargetMode="External"/><Relationship Id="rId9" Type="http://schemas.openxmlformats.org/officeDocument/2006/relationships/hyperlink" Target="https://portal-backoffice.eing-okt.foldhivatal.h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34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7DBFD01-EE6F-F746-9FA9-9DFBAC52572F}"/>
              </a:ext>
            </a:extLst>
          </p:cNvPr>
          <p:cNvSpPr/>
          <p:nvPr/>
        </p:nvSpPr>
        <p:spPr>
          <a:xfrm>
            <a:off x="961465" y="5878086"/>
            <a:ext cx="224663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8800" b="1" dirty="0">
                <a:solidFill>
                  <a:schemeClr val="bg2"/>
                </a:solidFill>
                <a:latin typeface="+mn-lt"/>
              </a:rPr>
              <a:t>e-ING, avagy „Gyorsítósávot építünk”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B2BAE0F8-66AD-4B55-9850-E19EFF388BCE}"/>
              </a:ext>
            </a:extLst>
          </p:cNvPr>
          <p:cNvSpPr txBox="1"/>
          <p:nvPr/>
        </p:nvSpPr>
        <p:spPr>
          <a:xfrm>
            <a:off x="971550" y="10196104"/>
            <a:ext cx="17633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Varga Norbert osztályvezető</a:t>
            </a:r>
          </a:p>
          <a:p>
            <a:r>
              <a:rPr lang="hu-HU" sz="4000" b="1" dirty="0">
                <a:solidFill>
                  <a:schemeClr val="bg2"/>
                </a:solidFill>
                <a:latin typeface="+mn-lt"/>
              </a:rPr>
              <a:t>Lechner Tudásközpont Nonprofit Kft. Alaphálózati és Államhatárügyi Osztály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356B0E82-A843-4AC6-A08E-5CE823EF383A}"/>
              </a:ext>
            </a:extLst>
          </p:cNvPr>
          <p:cNvSpPr txBox="1"/>
          <p:nvPr/>
        </p:nvSpPr>
        <p:spPr>
          <a:xfrm>
            <a:off x="955675" y="12395891"/>
            <a:ext cx="13442950" cy="707886"/>
          </a:xfrm>
          <a:prstGeom prst="rect">
            <a:avLst/>
          </a:prstGeom>
          <a:solidFill>
            <a:srgbClr val="153445"/>
          </a:solidFill>
        </p:spPr>
        <p:txBody>
          <a:bodyPr wrap="square" rtlCol="0">
            <a:spAutoFit/>
          </a:bodyPr>
          <a:lstStyle/>
          <a:p>
            <a:r>
              <a:rPr lang="pl-PL" sz="4000" b="1" dirty="0">
                <a:solidFill>
                  <a:schemeClr val="bg2"/>
                </a:solidFill>
                <a:latin typeface="+mn-lt"/>
              </a:rPr>
              <a:t>Tolna Vármegyei Földmérő Nap – 2025.11.28. </a:t>
            </a:r>
            <a:endParaRPr lang="hu-HU" sz="40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1026" name="Kép 4" descr="image001">
            <a:extLst>
              <a:ext uri="{FF2B5EF4-FFF2-40B4-BE49-F238E27FC236}">
                <a16:creationId xmlns:a16="http://schemas.microsoft.com/office/drawing/2014/main" id="{BBF1EC48-9064-48BE-A7F4-D8A3D626F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025" y="966166"/>
            <a:ext cx="14210740" cy="305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449845"/>
      </p:ext>
    </p:ext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5533717-CD59-4519-B610-FC0855844F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lIns="0" tIns="0" rIns="0" bIns="0" anchor="t"/>
          <a:lstStyle/>
          <a:p>
            <a:r>
              <a:rPr lang="hu-HU" dirty="0"/>
              <a:t>e-ING környezetei</a:t>
            </a:r>
          </a:p>
          <a:p>
            <a:r>
              <a:rPr lang="hu-HU" dirty="0"/>
              <a:t>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2AED25E-358E-4287-BC15-23FADD5D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10</a:t>
            </a:fld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E12E3059-3AEF-4C49-B32E-E4D8A28A68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08" b="17498"/>
          <a:stretch/>
        </p:blipFill>
        <p:spPr>
          <a:xfrm>
            <a:off x="17648422" y="421889"/>
            <a:ext cx="5873829" cy="13557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78DC61AF-E665-4C30-91CF-0354A3CBBF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157"/>
          <a:stretch/>
        </p:blipFill>
        <p:spPr>
          <a:xfrm>
            <a:off x="955675" y="2221998"/>
            <a:ext cx="22466299" cy="42672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57C16858-B397-4566-AA8B-22D1FC32F2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932"/>
          <a:stretch/>
        </p:blipFill>
        <p:spPr>
          <a:xfrm>
            <a:off x="955677" y="7022799"/>
            <a:ext cx="22466299" cy="4267200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76384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9217E896-7E33-4C4C-9983-0BD79D6400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– Az FTTR szerepe, alapfeladatai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973CA9F-2D1B-41C6-BBCA-EDAD89C35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11</a:t>
            </a:fld>
            <a:endParaRPr lang="hu-HU" dirty="0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4EBFB5AB-8312-4E46-B878-4049DF42ACB8}"/>
              </a:ext>
            </a:extLst>
          </p:cNvPr>
          <p:cNvSpPr txBox="1"/>
          <p:nvPr/>
        </p:nvSpPr>
        <p:spPr>
          <a:xfrm>
            <a:off x="917864" y="3761172"/>
            <a:ext cx="22967950" cy="6626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dirty="0">
                <a:latin typeface="+mn-lt"/>
              </a:rPr>
              <a:t>Mi az FTTR ?</a:t>
            </a:r>
          </a:p>
          <a:p>
            <a:pPr algn="ctr">
              <a:spcBef>
                <a:spcPts val="1200"/>
              </a:spcBef>
            </a:pPr>
            <a:r>
              <a:rPr lang="hu-HU" sz="4800" b="1" dirty="0">
                <a:latin typeface="+mn-lt"/>
              </a:rPr>
              <a:t>Földmérési, térképészeti és telekalakítási eljárásokat támogató szakmodul</a:t>
            </a:r>
          </a:p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hu-HU" sz="4000" dirty="0">
                <a:latin typeface="+mn-lt"/>
              </a:rPr>
              <a:t>Feladatai közül néhány: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4000" b="1" u="sng" dirty="0">
                <a:latin typeface="+mn-lt"/>
              </a:rPr>
              <a:t>földmérési adatszolgáltatás </a:t>
            </a:r>
            <a:r>
              <a:rPr lang="hu-HU" sz="4000" b="1" dirty="0">
                <a:solidFill>
                  <a:srgbClr val="6DC3C3"/>
                </a:solidFill>
                <a:highlight>
                  <a:srgbClr val="005A7A"/>
                </a:highlight>
                <a:latin typeface="Exo ExtraBold" pitchFamily="2" charset="-18"/>
              </a:rPr>
              <a:t>FTAINY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4000" b="1" u="sng" dirty="0">
                <a:latin typeface="+mn-lt"/>
              </a:rPr>
              <a:t>változási állomány ellenőrzése, munkarészek benyújtása, változási vázrajz előállítása (záradékolás) </a:t>
            </a:r>
            <a:r>
              <a:rPr lang="hu-HU" sz="4000" b="1" dirty="0">
                <a:solidFill>
                  <a:srgbClr val="6DC3C3"/>
                </a:solidFill>
                <a:highlight>
                  <a:srgbClr val="005A7A"/>
                </a:highlight>
                <a:latin typeface="Exo ExtraBold" pitchFamily="2" charset="-18"/>
              </a:rPr>
              <a:t>VVVZ</a:t>
            </a:r>
            <a:endParaRPr lang="hu-HU" sz="4400" b="1" dirty="0">
              <a:solidFill>
                <a:srgbClr val="6DC3C3"/>
              </a:solidFill>
              <a:highlight>
                <a:srgbClr val="005A7A"/>
              </a:highlight>
              <a:latin typeface="Exo ExtraBold" pitchFamily="2" charset="-18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4000" b="1" u="sng" dirty="0">
                <a:latin typeface="+mn-lt"/>
              </a:rPr>
              <a:t>telekalakítási eljárás  </a:t>
            </a:r>
            <a:r>
              <a:rPr lang="hu-HU" sz="4000" b="1" dirty="0">
                <a:solidFill>
                  <a:srgbClr val="6DC3C3"/>
                </a:solidFill>
                <a:highlight>
                  <a:srgbClr val="005A7A"/>
                </a:highlight>
                <a:latin typeface="Exo ExtraBold" pitchFamily="2" charset="-18"/>
              </a:rPr>
              <a:t>TEL</a:t>
            </a:r>
            <a:r>
              <a:rPr lang="hu-HU" sz="4800" b="1" dirty="0">
                <a:solidFill>
                  <a:srgbClr val="6DC3C3"/>
                </a:solidFill>
                <a:highlight>
                  <a:srgbClr val="005A7A"/>
                </a:highlight>
                <a:latin typeface="+mn-lt"/>
              </a:rPr>
              <a:t> 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4000" b="1" u="sng" dirty="0">
                <a:latin typeface="+mn-lt"/>
              </a:rPr>
              <a:t>felmérési</a:t>
            </a:r>
            <a:r>
              <a:rPr lang="hu-HU" sz="4000" dirty="0">
                <a:latin typeface="+mn-lt"/>
              </a:rPr>
              <a:t>, </a:t>
            </a:r>
            <a:r>
              <a:rPr lang="hu-HU" sz="4000" b="1" u="sng" dirty="0">
                <a:latin typeface="+mn-lt"/>
              </a:rPr>
              <a:t>térképezési</a:t>
            </a:r>
            <a:r>
              <a:rPr lang="hu-HU" sz="4000" dirty="0">
                <a:latin typeface="+mn-lt"/>
              </a:rPr>
              <a:t> vagy </a:t>
            </a:r>
            <a:r>
              <a:rPr lang="hu-HU" sz="4000" b="1" u="sng" dirty="0">
                <a:latin typeface="+mn-lt"/>
              </a:rPr>
              <a:t>területszámítási</a:t>
            </a:r>
            <a:r>
              <a:rPr lang="hu-HU" sz="4000" dirty="0">
                <a:latin typeface="+mn-lt"/>
              </a:rPr>
              <a:t> hiba bejelentése és kivizsgálása </a:t>
            </a:r>
            <a:r>
              <a:rPr lang="hu-HU" sz="4000" b="1" dirty="0">
                <a:solidFill>
                  <a:srgbClr val="6DC3C3"/>
                </a:solidFill>
                <a:highlight>
                  <a:srgbClr val="005A7A"/>
                </a:highlight>
                <a:latin typeface="Exo ExtraBold" pitchFamily="2" charset="-18"/>
              </a:rPr>
              <a:t>FTTH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9FBE6E75-014E-4E07-97D9-0823A4E007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94" t="43814" r="66451" b="42579"/>
          <a:stretch/>
        </p:blipFill>
        <p:spPr bwMode="auto">
          <a:xfrm>
            <a:off x="12796516" y="716559"/>
            <a:ext cx="10586564" cy="2718044"/>
          </a:xfrm>
          <a:prstGeom prst="rect">
            <a:avLst/>
          </a:prstGeom>
          <a:ln w="88900" cap="sq" cmpd="thickThin">
            <a:solidFill>
              <a:srgbClr val="005A7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66522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5533717-CD59-4519-B610-FC0855844F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lIns="0" tIns="0" rIns="0" bIns="0" anchor="t"/>
          <a:lstStyle/>
          <a:p>
            <a:r>
              <a:rPr lang="hu-HU" dirty="0"/>
              <a:t>e-ING és a földmérők – szerepkörök</a:t>
            </a:r>
          </a:p>
          <a:p>
            <a:r>
              <a:rPr lang="hu-HU" dirty="0"/>
              <a:t>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2AED25E-358E-4287-BC15-23FADD5D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12</a:t>
            </a:fld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E434FCD6-B8D8-4207-8467-653E9C204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385" y="1889125"/>
            <a:ext cx="22466300" cy="5022022"/>
          </a:xfrm>
          <a:prstGeom prst="rect">
            <a:avLst/>
          </a:prstGeom>
        </p:spPr>
      </p:pic>
      <p:sp>
        <p:nvSpPr>
          <p:cNvPr id="9" name="Tartalom helye 3">
            <a:extLst>
              <a:ext uri="{FF2B5EF4-FFF2-40B4-BE49-F238E27FC236}">
                <a16:creationId xmlns:a16="http://schemas.microsoft.com/office/drawing/2014/main" id="{EDFC6BB4-C789-4B8F-B4C8-1F7C7F5E188C}"/>
              </a:ext>
            </a:extLst>
          </p:cNvPr>
          <p:cNvSpPr txBox="1">
            <a:spLocks/>
          </p:cNvSpPr>
          <p:nvPr/>
        </p:nvSpPr>
        <p:spPr>
          <a:xfrm>
            <a:off x="939560" y="7737214"/>
            <a:ext cx="15231003" cy="3354765"/>
          </a:xfrm>
          <a:prstGeom prst="rect">
            <a:avLst/>
          </a:prstGeom>
          <a:solidFill>
            <a:srgbClr val="005A7A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solidFill>
                  <a:schemeClr val="bg2"/>
                </a:solidFill>
                <a:latin typeface="+mn-lt"/>
              </a:defRPr>
            </a:lvl1pPr>
            <a:lvl2pPr marL="1370013" indent="-455613" algn="l" defTabSz="1827213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4413" indent="-455613" algn="l" defTabSz="1827213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8813" indent="-455613" algn="l" defTabSz="1827213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213" indent="-455613" algn="l" defTabSz="1827213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u-HU" sz="1800" b="0" dirty="0"/>
          </a:p>
          <a:p>
            <a:r>
              <a:rPr lang="hu-HU" b="0" dirty="0"/>
              <a:t>Amennyiben a jogosultság-ellenőrzés során a rendszer </a:t>
            </a:r>
            <a:br>
              <a:rPr lang="hu-HU" b="0" dirty="0"/>
            </a:br>
            <a:r>
              <a:rPr lang="hu-HU" b="0" dirty="0"/>
              <a:t>„megtalálja” a bejelentkező felhasználót az  adatbázisban, </a:t>
            </a:r>
            <a:br>
              <a:rPr lang="hu-HU" b="0" dirty="0"/>
            </a:br>
            <a:r>
              <a:rPr lang="hu-HU" b="0" dirty="0"/>
              <a:t>akkor AUTOMATIKUSAN felajánlja számára </a:t>
            </a:r>
            <a:br>
              <a:rPr lang="hu-HU" b="0" dirty="0"/>
            </a:br>
            <a:r>
              <a:rPr lang="hu-HU" b="0" dirty="0"/>
              <a:t>a jogosultságainak megfelelő szerepköröket.</a:t>
            </a:r>
          </a:p>
          <a:p>
            <a:endParaRPr lang="hu-HU" sz="1800" b="0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E12E3059-3AEF-4C49-B32E-E4D8A28A68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308" b="17498"/>
          <a:stretch/>
        </p:blipFill>
        <p:spPr>
          <a:xfrm>
            <a:off x="17648422" y="533400"/>
            <a:ext cx="5873829" cy="1355725"/>
          </a:xfrm>
          <a:prstGeom prst="rect">
            <a:avLst/>
          </a:prstGeom>
        </p:spPr>
      </p:pic>
      <p:grpSp>
        <p:nvGrpSpPr>
          <p:cNvPr id="13" name="Csoportba foglalás 12">
            <a:extLst>
              <a:ext uri="{FF2B5EF4-FFF2-40B4-BE49-F238E27FC236}">
                <a16:creationId xmlns:a16="http://schemas.microsoft.com/office/drawing/2014/main" id="{E4154420-DCC0-45E6-AF05-56E5679EFA9A}"/>
              </a:ext>
            </a:extLst>
          </p:cNvPr>
          <p:cNvGrpSpPr/>
          <p:nvPr/>
        </p:nvGrpSpPr>
        <p:grpSpPr>
          <a:xfrm>
            <a:off x="16837025" y="1270912"/>
            <a:ext cx="6844120" cy="9471335"/>
            <a:chOff x="16837025" y="1270912"/>
            <a:chExt cx="6844120" cy="9471335"/>
          </a:xfrm>
        </p:grpSpPr>
        <p:sp>
          <p:nvSpPr>
            <p:cNvPr id="11" name="Ellipszis 10">
              <a:extLst>
                <a:ext uri="{FF2B5EF4-FFF2-40B4-BE49-F238E27FC236}">
                  <a16:creationId xmlns:a16="http://schemas.microsoft.com/office/drawing/2014/main" id="{FAAED8E4-4371-4D19-BA60-C857D2AF9044}"/>
                </a:ext>
              </a:extLst>
            </p:cNvPr>
            <p:cNvSpPr/>
            <p:nvPr/>
          </p:nvSpPr>
          <p:spPr>
            <a:xfrm>
              <a:off x="19032945" y="1270912"/>
              <a:ext cx="4648200" cy="1727926"/>
            </a:xfrm>
            <a:prstGeom prst="ellipse">
              <a:avLst/>
            </a:prstGeom>
            <a:noFill/>
            <a:ln w="635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8" name="Kép 7">
              <a:extLst>
                <a:ext uri="{FF2B5EF4-FFF2-40B4-BE49-F238E27FC236}">
                  <a16:creationId xmlns:a16="http://schemas.microsoft.com/office/drawing/2014/main" id="{1B685A73-153F-4066-82F8-81E6363AB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37025" y="3405231"/>
              <a:ext cx="6528448" cy="7337016"/>
            </a:xfrm>
            <a:prstGeom prst="rect">
              <a:avLst/>
            </a:prstGeom>
            <a:ln w="88900" cap="sq" cmpd="thickThin">
              <a:solidFill>
                <a:srgbClr val="005A7A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262564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5533717-CD59-4519-B610-FC0855844F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és a földmérők – elektronikus aláírás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2AED25E-358E-4287-BC15-23FADD5D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13</a:t>
            </a:fld>
            <a:endParaRPr lang="hu-HU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931B4A60-7ADD-456F-9874-24F6A68DA9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0825" y="6062472"/>
            <a:ext cx="15212449" cy="4793896"/>
          </a:xfrm>
          <a:prstGeom prst="rect">
            <a:avLst/>
          </a:prstGeom>
          <a:ln w="88900" cap="sq" cmpd="thickThin">
            <a:solidFill>
              <a:srgbClr val="005A7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10" name="Csoportba foglalás 9">
            <a:extLst>
              <a:ext uri="{FF2B5EF4-FFF2-40B4-BE49-F238E27FC236}">
                <a16:creationId xmlns:a16="http://schemas.microsoft.com/office/drawing/2014/main" id="{515844BB-28C7-4B28-B23A-8ED91A839F0B}"/>
              </a:ext>
            </a:extLst>
          </p:cNvPr>
          <p:cNvGrpSpPr/>
          <p:nvPr/>
        </p:nvGrpSpPr>
        <p:grpSpPr>
          <a:xfrm>
            <a:off x="1139825" y="2455813"/>
            <a:ext cx="22282151" cy="2800768"/>
            <a:chOff x="1139825" y="2455813"/>
            <a:chExt cx="22282151" cy="2800768"/>
          </a:xfrm>
        </p:grpSpPr>
        <p:sp>
          <p:nvSpPr>
            <p:cNvPr id="11" name="Téglalap 10">
              <a:extLst>
                <a:ext uri="{FF2B5EF4-FFF2-40B4-BE49-F238E27FC236}">
                  <a16:creationId xmlns:a16="http://schemas.microsoft.com/office/drawing/2014/main" id="{BC1D48FA-64D0-4D3E-95F2-CE1101934C36}"/>
                </a:ext>
              </a:extLst>
            </p:cNvPr>
            <p:cNvSpPr/>
            <p:nvPr/>
          </p:nvSpPr>
          <p:spPr>
            <a:xfrm>
              <a:off x="3959225" y="2455814"/>
              <a:ext cx="19462751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u-HU" sz="4400" b="1" dirty="0" err="1">
                  <a:latin typeface="+mn-lt"/>
                </a:rPr>
                <a:t>ASiC</a:t>
              </a:r>
              <a:r>
                <a:rPr lang="hu-HU" sz="4400" b="1" dirty="0">
                  <a:latin typeface="+mn-lt"/>
                </a:rPr>
                <a:t> </a:t>
              </a:r>
              <a:r>
                <a:rPr lang="hu-HU" sz="4400" dirty="0">
                  <a:latin typeface="+mn-lt"/>
                </a:rPr>
                <a:t>(</a:t>
              </a:r>
              <a:r>
                <a:rPr lang="hu-HU" sz="4400" b="1" dirty="0" err="1">
                  <a:latin typeface="+mn-lt"/>
                </a:rPr>
                <a:t>Associated</a:t>
              </a:r>
              <a:r>
                <a:rPr lang="hu-HU" sz="4400" b="1" dirty="0">
                  <a:latin typeface="+mn-lt"/>
                </a:rPr>
                <a:t> </a:t>
              </a:r>
              <a:r>
                <a:rPr lang="hu-HU" sz="4400" b="1" dirty="0" err="1">
                  <a:latin typeface="+mn-lt"/>
                </a:rPr>
                <a:t>Signature</a:t>
              </a:r>
              <a:r>
                <a:rPr lang="hu-HU" sz="4400" b="1" dirty="0">
                  <a:latin typeface="+mn-lt"/>
                </a:rPr>
                <a:t> </a:t>
              </a:r>
              <a:r>
                <a:rPr lang="hu-HU" sz="4400" b="1" dirty="0" err="1">
                  <a:latin typeface="+mn-lt"/>
                </a:rPr>
                <a:t>Containers</a:t>
              </a:r>
              <a:r>
                <a:rPr lang="hu-HU" sz="4400" dirty="0">
                  <a:latin typeface="+mn-lt"/>
                </a:rPr>
                <a:t>) egy nemzetközi szabványokon alapuló, korszerű konténer (hordozó) adatformátum, amely </a:t>
              </a:r>
              <a:r>
                <a:rPr lang="hu-HU" sz="4400" b="1" dirty="0">
                  <a:latin typeface="+mn-lt"/>
                </a:rPr>
                <a:t>tetszőleges típusú elektronikus dokumentumokat</a:t>
              </a:r>
              <a:r>
                <a:rPr lang="hu-HU" sz="4400" dirty="0">
                  <a:latin typeface="+mn-lt"/>
                </a:rPr>
                <a:t>, valamint azok jellemzőit és a hozzájuk tartozó elektronikus aláírásokat egyetlen fájlban fogja össze.</a:t>
              </a:r>
            </a:p>
          </p:txBody>
        </p:sp>
        <p:pic>
          <p:nvPicPr>
            <p:cNvPr id="12" name="Kép 11">
              <a:extLst>
                <a:ext uri="{FF2B5EF4-FFF2-40B4-BE49-F238E27FC236}">
                  <a16:creationId xmlns:a16="http://schemas.microsoft.com/office/drawing/2014/main" id="{F0DE3E3B-C6E4-4B2C-B7CC-9EE4558FC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9825" y="2455813"/>
              <a:ext cx="2322156" cy="28007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096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5533717-CD59-4519-B610-FC0855844F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lIns="0" tIns="0" rIns="0" bIns="0" anchor="t"/>
          <a:lstStyle/>
          <a:p>
            <a:r>
              <a:rPr lang="hu-HU" dirty="0"/>
              <a:t>e-ING és a földmérők – elektronikus aláírás</a:t>
            </a:r>
          </a:p>
          <a:p>
            <a:r>
              <a:rPr lang="hu-HU" dirty="0"/>
              <a:t>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2AED25E-358E-4287-BC15-23FADD5D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14</a:t>
            </a:fld>
            <a:endParaRPr lang="hu-HU" dirty="0"/>
          </a:p>
        </p:txBody>
      </p:sp>
      <p:pic>
        <p:nvPicPr>
          <p:cNvPr id="8" name="Kép 7" descr="A képen szöveg, képernyőkép, Betűtípus, menü látható&#10;&#10;Automatikusan generált leírás">
            <a:extLst>
              <a:ext uri="{FF2B5EF4-FFF2-40B4-BE49-F238E27FC236}">
                <a16:creationId xmlns:a16="http://schemas.microsoft.com/office/drawing/2014/main" id="{9808A327-72D2-4E3F-AD28-2EF217258E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8" t="22084" r="8248" b="29363"/>
          <a:stretch/>
        </p:blipFill>
        <p:spPr>
          <a:xfrm>
            <a:off x="959690" y="2270480"/>
            <a:ext cx="21763433" cy="8549920"/>
          </a:xfrm>
          <a:prstGeom prst="rect">
            <a:avLst/>
          </a:prstGeom>
          <a:ln w="88900" cap="sq" cmpd="thickThin">
            <a:solidFill>
              <a:srgbClr val="005A7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Ellipszis 5">
            <a:extLst>
              <a:ext uri="{FF2B5EF4-FFF2-40B4-BE49-F238E27FC236}">
                <a16:creationId xmlns:a16="http://schemas.microsoft.com/office/drawing/2014/main" id="{55079B49-A8D7-4C5A-86B0-B453147E537F}"/>
              </a:ext>
            </a:extLst>
          </p:cNvPr>
          <p:cNvSpPr/>
          <p:nvPr/>
        </p:nvSpPr>
        <p:spPr>
          <a:xfrm>
            <a:off x="1216025" y="3886200"/>
            <a:ext cx="9067800" cy="1727926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Ellipszis 6">
            <a:extLst>
              <a:ext uri="{FF2B5EF4-FFF2-40B4-BE49-F238E27FC236}">
                <a16:creationId xmlns:a16="http://schemas.microsoft.com/office/drawing/2014/main" id="{9C0186C2-FCA9-4550-BA8B-7892B8FBF529}"/>
              </a:ext>
            </a:extLst>
          </p:cNvPr>
          <p:cNvSpPr/>
          <p:nvPr/>
        </p:nvSpPr>
        <p:spPr>
          <a:xfrm>
            <a:off x="959689" y="7723750"/>
            <a:ext cx="9781335" cy="32004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6D739988-7A99-483E-B6CD-717B2A17A932}"/>
              </a:ext>
            </a:extLst>
          </p:cNvPr>
          <p:cNvSpPr txBox="1"/>
          <p:nvPr/>
        </p:nvSpPr>
        <p:spPr>
          <a:xfrm>
            <a:off x="18442327" y="11082433"/>
            <a:ext cx="4289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hu-HU" sz="2800" dirty="0">
                <a:solidFill>
                  <a:srgbClr val="005A7A"/>
                </a:solidFill>
                <a:latin typeface="+mn-lt"/>
              </a:rPr>
              <a:t>Forrás: Microsec tájékoztató</a:t>
            </a:r>
          </a:p>
        </p:txBody>
      </p:sp>
      <p:pic>
        <p:nvPicPr>
          <p:cNvPr id="1026" name="Picture 2" descr="eIDAS 2.0 - the future of digital identity">
            <a:extLst>
              <a:ext uri="{FF2B5EF4-FFF2-40B4-BE49-F238E27FC236}">
                <a16:creationId xmlns:a16="http://schemas.microsoft.com/office/drawing/2014/main" id="{2A74567F-FE02-47F7-9835-B93EEDFAA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925" y="1978202"/>
            <a:ext cx="12858750" cy="913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31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5533717-CD59-4519-B610-FC0855844F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és a földmérők – elektronikus aláírás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2AED25E-358E-4287-BC15-23FADD5D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15</a:t>
            </a:fld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1AE4BFB6-0307-4668-9462-8FA2E01FF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1425" y="5663363"/>
            <a:ext cx="5614048" cy="219699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96B15127-D754-4F9D-89BF-D4BA90DFF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8154" y="1663347"/>
            <a:ext cx="6886590" cy="1926564"/>
          </a:xfrm>
          <a:prstGeom prst="rect">
            <a:avLst/>
          </a:prstGeom>
        </p:spPr>
      </p:pic>
      <p:pic>
        <p:nvPicPr>
          <p:cNvPr id="1026" name="Picture 2" descr="NETLOCK - Bejelentkezés">
            <a:extLst>
              <a:ext uri="{FF2B5EF4-FFF2-40B4-BE49-F238E27FC236}">
                <a16:creationId xmlns:a16="http://schemas.microsoft.com/office/drawing/2014/main" id="{BA20B0F1-AEE0-40CD-8F64-442E08212E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51"/>
          <a:stretch/>
        </p:blipFill>
        <p:spPr bwMode="auto">
          <a:xfrm>
            <a:off x="14990972" y="3940936"/>
            <a:ext cx="8463772" cy="139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Csoportba foglalás 9">
            <a:extLst>
              <a:ext uri="{FF2B5EF4-FFF2-40B4-BE49-F238E27FC236}">
                <a16:creationId xmlns:a16="http://schemas.microsoft.com/office/drawing/2014/main" id="{293855BF-31AF-4487-88F1-7206207E88C1}"/>
              </a:ext>
            </a:extLst>
          </p:cNvPr>
          <p:cNvGrpSpPr/>
          <p:nvPr/>
        </p:nvGrpSpPr>
        <p:grpSpPr>
          <a:xfrm>
            <a:off x="2322638" y="2442048"/>
            <a:ext cx="8097473" cy="3785652"/>
            <a:chOff x="1548287" y="2415292"/>
            <a:chExt cx="6222924" cy="2342362"/>
          </a:xfrm>
        </p:grpSpPr>
        <p:sp>
          <p:nvSpPr>
            <p:cNvPr id="6" name="Szövegdoboz 5">
              <a:extLst>
                <a:ext uri="{FF2B5EF4-FFF2-40B4-BE49-F238E27FC236}">
                  <a16:creationId xmlns:a16="http://schemas.microsoft.com/office/drawing/2014/main" id="{24D6DB98-53CC-4A02-8A04-E46E48118734}"/>
                </a:ext>
              </a:extLst>
            </p:cNvPr>
            <p:cNvSpPr txBox="1"/>
            <p:nvPr/>
          </p:nvSpPr>
          <p:spPr>
            <a:xfrm>
              <a:off x="1548287" y="2415292"/>
              <a:ext cx="6222924" cy="2342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hu-HU" sz="4800" b="1" dirty="0">
                  <a:solidFill>
                    <a:srgbClr val="005A7A"/>
                  </a:solidFill>
                  <a:latin typeface="+mn-lt"/>
                </a:rPr>
                <a:t>e-</a:t>
              </a:r>
              <a:r>
                <a:rPr lang="hu-HU" sz="4800" b="1" dirty="0" err="1">
                  <a:solidFill>
                    <a:srgbClr val="005A7A"/>
                  </a:solidFill>
                  <a:latin typeface="+mn-lt"/>
                </a:rPr>
                <a:t>szigno</a:t>
              </a:r>
              <a:r>
                <a:rPr lang="hu-HU" sz="4800" b="1" dirty="0">
                  <a:solidFill>
                    <a:srgbClr val="005A7A"/>
                  </a:solidFill>
                  <a:latin typeface="+mn-lt"/>
                </a:rPr>
                <a:t> </a:t>
              </a:r>
              <a:r>
                <a:rPr lang="hu-HU" sz="4800" dirty="0">
                  <a:solidFill>
                    <a:srgbClr val="005A7A"/>
                  </a:solidFill>
                  <a:latin typeface="+mn-lt"/>
                </a:rPr>
                <a:t>– Microsec Zrt.</a:t>
              </a:r>
            </a:p>
            <a:p>
              <a:endParaRPr lang="hu-HU" sz="4800" b="1" dirty="0">
                <a:solidFill>
                  <a:srgbClr val="005A7A"/>
                </a:solidFill>
                <a:latin typeface="+mn-lt"/>
              </a:endParaRPr>
            </a:p>
            <a:p>
              <a:r>
                <a:rPr lang="hu-HU" sz="4800" b="1" dirty="0" err="1">
                  <a:solidFill>
                    <a:srgbClr val="005A7A"/>
                  </a:solidFill>
                  <a:latin typeface="+mn-lt"/>
                </a:rPr>
                <a:t>Netlock</a:t>
              </a:r>
              <a:r>
                <a:rPr lang="hu-HU" sz="4800" b="1" dirty="0">
                  <a:solidFill>
                    <a:srgbClr val="005A7A"/>
                  </a:solidFill>
                  <a:latin typeface="+mn-lt"/>
                </a:rPr>
                <a:t> </a:t>
              </a:r>
              <a:r>
                <a:rPr lang="hu-HU" sz="4800" dirty="0">
                  <a:solidFill>
                    <a:srgbClr val="005A7A"/>
                  </a:solidFill>
                  <a:latin typeface="+mn-lt"/>
                </a:rPr>
                <a:t>– NETLOCK Holding Kft.</a:t>
              </a:r>
            </a:p>
            <a:p>
              <a:pPr algn="l"/>
              <a:endParaRPr lang="hu-HU" sz="4800" b="1" dirty="0">
                <a:solidFill>
                  <a:srgbClr val="005A7A"/>
                </a:solidFill>
                <a:latin typeface="+mn-lt"/>
              </a:endParaRPr>
            </a:p>
            <a:p>
              <a:r>
                <a:rPr lang="hu-HU" sz="4800" b="1" dirty="0" err="1">
                  <a:solidFill>
                    <a:srgbClr val="005A7A"/>
                  </a:solidFill>
                  <a:latin typeface="+mn-lt"/>
                </a:rPr>
                <a:t>FlintSign</a:t>
              </a:r>
              <a:r>
                <a:rPr lang="hu-HU" sz="4800" b="1" dirty="0">
                  <a:solidFill>
                    <a:srgbClr val="005A7A"/>
                  </a:solidFill>
                  <a:latin typeface="+mn-lt"/>
                </a:rPr>
                <a:t> </a:t>
              </a:r>
              <a:r>
                <a:rPr lang="hu-HU" sz="4800" dirty="0">
                  <a:solidFill>
                    <a:srgbClr val="005A7A"/>
                  </a:solidFill>
                  <a:latin typeface="+mn-lt"/>
                </a:rPr>
                <a:t>– </a:t>
              </a:r>
              <a:r>
                <a:rPr lang="hu-HU" sz="4800" dirty="0" err="1">
                  <a:solidFill>
                    <a:srgbClr val="005A7A"/>
                  </a:solidFill>
                  <a:latin typeface="+mn-lt"/>
                </a:rPr>
                <a:t>InfoCert</a:t>
              </a:r>
              <a:r>
                <a:rPr lang="hu-HU" sz="4800" dirty="0">
                  <a:solidFill>
                    <a:srgbClr val="005A7A"/>
                  </a:solidFill>
                  <a:latin typeface="+mn-lt"/>
                </a:rPr>
                <a:t> </a:t>
              </a:r>
              <a:r>
                <a:rPr lang="hu-HU" sz="4800" dirty="0" err="1">
                  <a:solidFill>
                    <a:srgbClr val="005A7A"/>
                  </a:solidFill>
                  <a:latin typeface="+mn-lt"/>
                </a:rPr>
                <a:t>S.p.A</a:t>
              </a:r>
              <a:r>
                <a:rPr lang="hu-HU" sz="4800" dirty="0">
                  <a:solidFill>
                    <a:srgbClr val="005A7A"/>
                  </a:solidFill>
                  <a:latin typeface="+mn-lt"/>
                </a:rPr>
                <a:t>.</a:t>
              </a:r>
              <a:r>
                <a:rPr lang="hu-HU" sz="4800" b="1" dirty="0">
                  <a:solidFill>
                    <a:srgbClr val="005A7A"/>
                  </a:solidFill>
                  <a:latin typeface="+mn-lt"/>
                </a:rPr>
                <a:t>  </a:t>
              </a:r>
            </a:p>
          </p:txBody>
        </p:sp>
        <p:pic>
          <p:nvPicPr>
            <p:cNvPr id="9" name="Kép 8">
              <a:extLst>
                <a:ext uri="{FF2B5EF4-FFF2-40B4-BE49-F238E27FC236}">
                  <a16:creationId xmlns:a16="http://schemas.microsoft.com/office/drawing/2014/main" id="{9B509BED-1D51-407B-BFDD-156FB6592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01554" y="3985866"/>
              <a:ext cx="821322" cy="611966"/>
            </a:xfrm>
            <a:prstGeom prst="rect">
              <a:avLst/>
            </a:prstGeom>
          </p:spPr>
        </p:pic>
      </p:grpSp>
      <p:grpSp>
        <p:nvGrpSpPr>
          <p:cNvPr id="17" name="Csoportba foglalás 16">
            <a:extLst>
              <a:ext uri="{FF2B5EF4-FFF2-40B4-BE49-F238E27FC236}">
                <a16:creationId xmlns:a16="http://schemas.microsoft.com/office/drawing/2014/main" id="{2AF5A872-9D55-4600-9994-5D9290DB09D2}"/>
              </a:ext>
            </a:extLst>
          </p:cNvPr>
          <p:cNvGrpSpPr/>
          <p:nvPr/>
        </p:nvGrpSpPr>
        <p:grpSpPr>
          <a:xfrm>
            <a:off x="7438535" y="8507712"/>
            <a:ext cx="12041367" cy="3915113"/>
            <a:chOff x="5407026" y="7993140"/>
            <a:chExt cx="12041367" cy="3915113"/>
          </a:xfrm>
        </p:grpSpPr>
        <p:pic>
          <p:nvPicPr>
            <p:cNvPr id="1028" name="Picture 4" descr="Digitális aláírás a DÁP applikációban – aláírás és aláírás-ellenőrzés –  Molnár Csaba">
              <a:extLst>
                <a:ext uri="{FF2B5EF4-FFF2-40B4-BE49-F238E27FC236}">
                  <a16:creationId xmlns:a16="http://schemas.microsoft.com/office/drawing/2014/main" id="{11D23BDF-D4E1-45EE-8093-C8AB051DCC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16015" y="8005610"/>
              <a:ext cx="5532378" cy="3873745"/>
            </a:xfrm>
            <a:prstGeom prst="rect">
              <a:avLst/>
            </a:prstGeom>
            <a:ln w="88900" cap="sq" cmpd="thickThin">
              <a:solidFill>
                <a:srgbClr val="005A7A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Kép 15">
              <a:extLst>
                <a:ext uri="{FF2B5EF4-FFF2-40B4-BE49-F238E27FC236}">
                  <a16:creationId xmlns:a16="http://schemas.microsoft.com/office/drawing/2014/main" id="{C6D5D9C5-99D3-46F7-A89B-B5A42892F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07026" y="7993140"/>
              <a:ext cx="6293348" cy="3915113"/>
            </a:xfrm>
            <a:prstGeom prst="rect">
              <a:avLst/>
            </a:prstGeom>
            <a:ln w="88900" cap="sq" cmpd="thickThin">
              <a:solidFill>
                <a:srgbClr val="005A7A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pic>
        <p:nvPicPr>
          <p:cNvPr id="1032" name="Picture 8" descr="Mitchell Aluminium American Red Cross Symbol Clip Art - Red Cross Do Not -  (709x612) Png Clipart Download. ClipartMax.com">
            <a:extLst>
              <a:ext uri="{FF2B5EF4-FFF2-40B4-BE49-F238E27FC236}">
                <a16:creationId xmlns:a16="http://schemas.microsoft.com/office/drawing/2014/main" id="{2F31C5CE-9D57-45A4-A182-160FE98C4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5229" y="7924800"/>
            <a:ext cx="3655743" cy="387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ipa Jelölőnégyzetet Jelölje Be - Ingyenes vektorgrafika a Pixabay-en">
            <a:extLst>
              <a:ext uri="{FF2B5EF4-FFF2-40B4-BE49-F238E27FC236}">
                <a16:creationId xmlns:a16="http://schemas.microsoft.com/office/drawing/2014/main" id="{100B42AA-123C-451B-8A7D-CD035F8A0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607" y="2960142"/>
            <a:ext cx="307149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38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E8F502C1-068A-4363-A726-2FD53541C61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– TÉRKÉP adatbázis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46BF112-0D5E-4DF8-88A5-C045A8E59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16</a:t>
            </a:fld>
            <a:endParaRPr lang="hu-HU" dirty="0"/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B5540A24-E164-4D11-99B4-2E3215CAB012}"/>
              </a:ext>
            </a:extLst>
          </p:cNvPr>
          <p:cNvSpPr txBox="1"/>
          <p:nvPr/>
        </p:nvSpPr>
        <p:spPr>
          <a:xfrm>
            <a:off x="955675" y="2195185"/>
            <a:ext cx="22466300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u-HU" sz="4000" b="1" dirty="0">
                <a:solidFill>
                  <a:srgbClr val="005A7A"/>
                </a:solidFill>
                <a:latin typeface="+mn-lt"/>
              </a:rPr>
              <a:t>DAT (vidék) és TOPOBASE (Budapest) helyett egységes adatmodell</a:t>
            </a:r>
          </a:p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u-HU" sz="4000" b="1" dirty="0">
                <a:solidFill>
                  <a:srgbClr val="005A7A"/>
                </a:solidFill>
                <a:latin typeface="+mn-lt"/>
              </a:rPr>
              <a:t>adatmigráció</a:t>
            </a:r>
          </a:p>
          <a:p>
            <a:pPr marL="571500" indent="-5715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u-HU" sz="4000" b="1" dirty="0">
                <a:solidFill>
                  <a:srgbClr val="005A7A"/>
                </a:solidFill>
                <a:latin typeface="+mn-lt"/>
              </a:rPr>
              <a:t>adattisztítás szükséges</a:t>
            </a:r>
          </a:p>
          <a:p>
            <a:pPr marL="571500" indent="-5715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u-HU" sz="4000" b="1" dirty="0">
                <a:solidFill>
                  <a:srgbClr val="005A7A"/>
                </a:solidFill>
                <a:latin typeface="+mn-lt"/>
              </a:rPr>
              <a:t>TÉRKÉP adatbázis</a:t>
            </a:r>
          </a:p>
          <a:p>
            <a:pPr marL="1431925" indent="-896938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u-HU" sz="4000" dirty="0">
                <a:solidFill>
                  <a:srgbClr val="005A7A"/>
                </a:solidFill>
                <a:latin typeface="+mn-lt"/>
              </a:rPr>
              <a:t>Oracle adatbáziskezelés</a:t>
            </a:r>
          </a:p>
          <a:p>
            <a:pPr marL="1431925" indent="-896938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u-HU" sz="4000" dirty="0">
                <a:solidFill>
                  <a:srgbClr val="005A7A"/>
                </a:solidFill>
                <a:latin typeface="+mn-lt"/>
              </a:rPr>
              <a:t>ESRI </a:t>
            </a:r>
            <a:r>
              <a:rPr lang="hu-HU" sz="4000" dirty="0" err="1">
                <a:solidFill>
                  <a:srgbClr val="005A7A"/>
                </a:solidFill>
                <a:latin typeface="+mn-lt"/>
              </a:rPr>
              <a:t>ArcGIS</a:t>
            </a:r>
            <a:r>
              <a:rPr lang="hu-HU" sz="4000" dirty="0">
                <a:solidFill>
                  <a:srgbClr val="005A7A"/>
                </a:solidFill>
                <a:latin typeface="+mn-lt"/>
              </a:rPr>
              <a:t> Server (új verzióra kell frissíteni) – ESRI </a:t>
            </a:r>
            <a:r>
              <a:rPr lang="hu-HU" sz="4000" dirty="0" err="1">
                <a:solidFill>
                  <a:srgbClr val="005A7A"/>
                </a:solidFill>
                <a:latin typeface="+mn-lt"/>
              </a:rPr>
              <a:t>ArcMAP</a:t>
            </a:r>
            <a:r>
              <a:rPr lang="hu-HU" sz="4000" dirty="0">
                <a:solidFill>
                  <a:srgbClr val="005A7A"/>
                </a:solidFill>
                <a:latin typeface="+mn-lt"/>
              </a:rPr>
              <a:t> </a:t>
            </a:r>
          </a:p>
          <a:p>
            <a:pPr marL="1431925" indent="-896938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u-HU" sz="4000" dirty="0">
                <a:solidFill>
                  <a:srgbClr val="005A7A"/>
                </a:solidFill>
                <a:latin typeface="+mn-lt"/>
              </a:rPr>
              <a:t>belső kezelés (pl. NTI, ellenőrzésekhez): </a:t>
            </a:r>
            <a:r>
              <a:rPr lang="hu-HU" sz="4000" dirty="0" err="1">
                <a:solidFill>
                  <a:srgbClr val="005A7A"/>
                </a:solidFill>
                <a:latin typeface="+mn-lt"/>
              </a:rPr>
              <a:t>mxd</a:t>
            </a:r>
            <a:r>
              <a:rPr lang="hu-HU" sz="4000" dirty="0">
                <a:solidFill>
                  <a:srgbClr val="005A7A"/>
                </a:solidFill>
                <a:latin typeface="+mn-lt"/>
              </a:rPr>
              <a:t> / SDE kapcsolat – </a:t>
            </a:r>
            <a:r>
              <a:rPr lang="hu-HU" sz="4000" dirty="0" err="1">
                <a:solidFill>
                  <a:srgbClr val="005A7A"/>
                </a:solidFill>
                <a:latin typeface="+mn-lt"/>
              </a:rPr>
              <a:t>geoadatbázis</a:t>
            </a:r>
            <a:endParaRPr lang="hu-HU" sz="4000" dirty="0">
              <a:solidFill>
                <a:srgbClr val="005A7A"/>
              </a:solidFill>
              <a:latin typeface="+mn-lt"/>
            </a:endParaRPr>
          </a:p>
          <a:p>
            <a:pPr marL="571500" indent="-5715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u-HU" sz="4000" b="1" dirty="0">
                <a:solidFill>
                  <a:srgbClr val="005A7A"/>
                </a:solidFill>
                <a:latin typeface="+mn-lt"/>
              </a:rPr>
              <a:t>változáskezelés legnagyobb kérdése: változási állományok vagy/és vastagkliens </a:t>
            </a:r>
            <a:r>
              <a:rPr lang="hu-HU" sz="4000" dirty="0">
                <a:solidFill>
                  <a:srgbClr val="005A7A"/>
                </a:solidFill>
                <a:latin typeface="+mn-lt"/>
              </a:rPr>
              <a:t>– ki férjen hozzá? – adat- és </a:t>
            </a:r>
            <a:r>
              <a:rPr lang="hu-HU" sz="4000" dirty="0" err="1">
                <a:solidFill>
                  <a:srgbClr val="005A7A"/>
                </a:solidFill>
                <a:latin typeface="+mn-lt"/>
              </a:rPr>
              <a:t>kiberbiztonsági</a:t>
            </a:r>
            <a:r>
              <a:rPr lang="hu-HU" sz="4000" dirty="0">
                <a:solidFill>
                  <a:srgbClr val="005A7A"/>
                </a:solidFill>
                <a:latin typeface="+mn-lt"/>
              </a:rPr>
              <a:t> kockázat</a:t>
            </a:r>
          </a:p>
          <a:p>
            <a:pPr marL="571500" indent="-5715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u-HU" sz="4000" b="1" dirty="0">
                <a:solidFill>
                  <a:srgbClr val="005A7A"/>
                </a:solidFill>
                <a:latin typeface="+mn-lt"/>
              </a:rPr>
              <a:t>változási állományok előállítása (GML konverter) </a:t>
            </a:r>
            <a:r>
              <a:rPr lang="hu-HU" sz="4000" dirty="0">
                <a:solidFill>
                  <a:srgbClr val="005A7A"/>
                </a:solidFill>
                <a:latin typeface="+mn-lt"/>
              </a:rPr>
              <a:t>– jelenleg folyik </a:t>
            </a:r>
            <a:r>
              <a:rPr lang="hu-HU" sz="4000">
                <a:solidFill>
                  <a:srgbClr val="005A7A"/>
                </a:solidFill>
                <a:latin typeface="+mn-lt"/>
              </a:rPr>
              <a:t>a fejlesztés</a:t>
            </a:r>
            <a:endParaRPr lang="hu-HU" sz="4000" dirty="0">
              <a:solidFill>
                <a:srgbClr val="005A7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5441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1F2F305A-4976-4AC0-BCA7-778705D5C33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– GML térképi adatcsere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D53A959-DDA5-45B4-B8CA-C0521A444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17</a:t>
            </a:fld>
            <a:endParaRPr lang="hu-HU" dirty="0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0D324B33-697E-466A-90A3-EF0BD43680B5}"/>
              </a:ext>
            </a:extLst>
          </p:cNvPr>
          <p:cNvSpPr txBox="1"/>
          <p:nvPr/>
        </p:nvSpPr>
        <p:spPr>
          <a:xfrm>
            <a:off x="988059" y="2412552"/>
            <a:ext cx="22466300" cy="94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dirty="0">
                <a:latin typeface="+mn-lt"/>
              </a:rPr>
              <a:t>„</a:t>
            </a:r>
            <a:r>
              <a:rPr lang="hu-HU" sz="4800" b="1" dirty="0" err="1">
                <a:solidFill>
                  <a:srgbClr val="CEF9E9"/>
                </a:solidFill>
                <a:highlight>
                  <a:srgbClr val="005A7A"/>
                </a:highlight>
                <a:latin typeface="+mn-lt"/>
              </a:rPr>
              <a:t>Geography</a:t>
            </a:r>
            <a:r>
              <a:rPr lang="hu-HU" sz="4800" b="1" dirty="0">
                <a:solidFill>
                  <a:srgbClr val="CEF9E9"/>
                </a:solidFill>
                <a:highlight>
                  <a:srgbClr val="005A7A"/>
                </a:highlight>
                <a:latin typeface="+mn-lt"/>
              </a:rPr>
              <a:t> </a:t>
            </a:r>
            <a:r>
              <a:rPr lang="hu-HU" sz="4800" b="1" dirty="0" err="1">
                <a:solidFill>
                  <a:srgbClr val="CEF9E9"/>
                </a:solidFill>
                <a:highlight>
                  <a:srgbClr val="005A7A"/>
                </a:highlight>
                <a:latin typeface="+mn-lt"/>
              </a:rPr>
              <a:t>Markup</a:t>
            </a:r>
            <a:r>
              <a:rPr lang="hu-HU" sz="4800" b="1" dirty="0">
                <a:solidFill>
                  <a:srgbClr val="CEF9E9"/>
                </a:solidFill>
                <a:highlight>
                  <a:srgbClr val="005A7A"/>
                </a:highlight>
                <a:latin typeface="+mn-lt"/>
              </a:rPr>
              <a:t> </a:t>
            </a:r>
            <a:r>
              <a:rPr lang="hu-HU" sz="4800" b="1" dirty="0" err="1">
                <a:solidFill>
                  <a:srgbClr val="CEF9E9"/>
                </a:solidFill>
                <a:highlight>
                  <a:srgbClr val="005A7A"/>
                </a:highlight>
                <a:latin typeface="+mn-lt"/>
              </a:rPr>
              <a:t>Language</a:t>
            </a:r>
            <a:r>
              <a:rPr lang="hu-HU" sz="4000" dirty="0">
                <a:latin typeface="+mn-lt"/>
              </a:rPr>
              <a:t>” – szabványos XML nyelv a földrajzi adatok leírására.</a:t>
            </a:r>
          </a:p>
          <a:p>
            <a:r>
              <a:rPr lang="hu-HU" sz="4000" dirty="0">
                <a:latin typeface="+mn-lt"/>
              </a:rPr>
              <a:t>A GML célja, hogy egységes formátumot adjon a térbeli adatoknak.</a:t>
            </a:r>
          </a:p>
          <a:p>
            <a:endParaRPr lang="hu-HU" sz="4000" b="1" dirty="0">
              <a:latin typeface="+mn-lt"/>
            </a:endParaRPr>
          </a:p>
          <a:p>
            <a:r>
              <a:rPr lang="hu-HU" sz="4000" dirty="0">
                <a:latin typeface="+mn-lt"/>
              </a:rPr>
              <a:t>A </a:t>
            </a:r>
            <a:r>
              <a:rPr lang="hu-HU" sz="4000" b="1" dirty="0">
                <a:solidFill>
                  <a:srgbClr val="CEF9E9"/>
                </a:solidFill>
                <a:highlight>
                  <a:srgbClr val="005A7A"/>
                </a:highlight>
                <a:latin typeface="+mn-lt"/>
              </a:rPr>
              <a:t>GML előnyei és hátrányai</a:t>
            </a:r>
          </a:p>
          <a:p>
            <a:r>
              <a:rPr lang="hu-HU" sz="4000" b="1" dirty="0">
                <a:latin typeface="+mn-lt"/>
              </a:rPr>
              <a:t>Előnyök</a:t>
            </a:r>
            <a:r>
              <a:rPr lang="hu-HU" sz="4000" dirty="0">
                <a:latin typeface="+mn-lt"/>
              </a:rPr>
              <a:t>:</a:t>
            </a:r>
          </a:p>
          <a:p>
            <a:pPr marL="1282700" indent="-571500">
              <a:buFont typeface="Arial" panose="020B0604020202020204" pitchFamily="34" charset="0"/>
              <a:buChar char="•"/>
            </a:pPr>
            <a:r>
              <a:rPr lang="hu-HU" sz="4000" b="1" dirty="0">
                <a:latin typeface="+mn-lt"/>
              </a:rPr>
              <a:t>Nyílt szabvány</a:t>
            </a:r>
            <a:r>
              <a:rPr lang="hu-HU" sz="4000" dirty="0">
                <a:latin typeface="+mn-lt"/>
              </a:rPr>
              <a:t>: Nincs licencdíj, nincs kötöttség egy céghez.</a:t>
            </a:r>
          </a:p>
          <a:p>
            <a:pPr marL="1282700" indent="-571500">
              <a:buFont typeface="Arial" panose="020B0604020202020204" pitchFamily="34" charset="0"/>
              <a:buChar char="•"/>
            </a:pPr>
            <a:r>
              <a:rPr lang="hu-HU" sz="4000" b="1" dirty="0">
                <a:latin typeface="+mn-lt"/>
              </a:rPr>
              <a:t>Részletgazdag leírás</a:t>
            </a:r>
            <a:r>
              <a:rPr lang="hu-HU" sz="4000" dirty="0">
                <a:latin typeface="+mn-lt"/>
              </a:rPr>
              <a:t>: Sokféle földrajzi objektum és topológiai kapcsolat megadható.</a:t>
            </a:r>
          </a:p>
          <a:p>
            <a:pPr marL="1282700" indent="-571500">
              <a:buFont typeface="Arial" panose="020B0604020202020204" pitchFamily="34" charset="0"/>
              <a:buChar char="•"/>
            </a:pPr>
            <a:r>
              <a:rPr lang="hu-HU" sz="4000" b="1" dirty="0">
                <a:latin typeface="+mn-lt"/>
              </a:rPr>
              <a:t>Rugalmasság</a:t>
            </a:r>
            <a:r>
              <a:rPr lang="hu-HU" sz="4000" dirty="0">
                <a:latin typeface="+mn-lt"/>
              </a:rPr>
              <a:t>: XML-re épül, így összekapcsolható más XML-alapú rendszerekkel.</a:t>
            </a:r>
          </a:p>
          <a:p>
            <a:pPr marL="1282700" indent="-571500">
              <a:buFont typeface="Arial" panose="020B0604020202020204" pitchFamily="34" charset="0"/>
              <a:buChar char="•"/>
            </a:pPr>
            <a:r>
              <a:rPr lang="hu-HU" sz="4000" b="1" dirty="0">
                <a:latin typeface="+mn-lt"/>
              </a:rPr>
              <a:t>GIS támogatás</a:t>
            </a:r>
            <a:r>
              <a:rPr lang="hu-HU" sz="4000" dirty="0">
                <a:latin typeface="+mn-lt"/>
              </a:rPr>
              <a:t>: Sok professzionális GIS program ismeri, így a használata elterjedt.</a:t>
            </a:r>
          </a:p>
          <a:p>
            <a:r>
              <a:rPr lang="hu-HU" sz="4000" b="1" dirty="0">
                <a:latin typeface="+mn-lt"/>
              </a:rPr>
              <a:t>Hátrányok</a:t>
            </a:r>
            <a:r>
              <a:rPr lang="hu-HU" sz="4000" dirty="0">
                <a:latin typeface="+mn-lt"/>
              </a:rPr>
              <a:t>:</a:t>
            </a:r>
          </a:p>
          <a:p>
            <a:pPr marL="1239837" indent="-571500">
              <a:buFont typeface="Arial" panose="020B0604020202020204" pitchFamily="34" charset="0"/>
              <a:buChar char="•"/>
            </a:pPr>
            <a:r>
              <a:rPr lang="hu-HU" sz="4000" b="1" dirty="0">
                <a:latin typeface="+mn-lt"/>
              </a:rPr>
              <a:t>Bonyolultság</a:t>
            </a:r>
            <a:r>
              <a:rPr lang="hu-HU" sz="4000" dirty="0">
                <a:latin typeface="+mn-lt"/>
              </a:rPr>
              <a:t>: Az XML szintaxis és a GML sémák részletei miatt nem mindig könnyű benne dolgozni.</a:t>
            </a:r>
          </a:p>
          <a:p>
            <a:pPr marL="1239837" indent="-571500">
              <a:buFont typeface="Arial" panose="020B0604020202020204" pitchFamily="34" charset="0"/>
              <a:buChar char="•"/>
            </a:pPr>
            <a:r>
              <a:rPr lang="hu-HU" sz="4000" b="1" dirty="0">
                <a:latin typeface="+mn-lt"/>
              </a:rPr>
              <a:t>Nagy fájlméret</a:t>
            </a:r>
            <a:r>
              <a:rPr lang="hu-HU" sz="4000" dirty="0">
                <a:latin typeface="+mn-lt"/>
              </a:rPr>
              <a:t>: Szöveges formátum lévén egy nagy mennyiségű adatot tartalmazó GML fájl jóval nagyobb lehet, mint a bináris alternatívák.</a:t>
            </a:r>
          </a:p>
          <a:p>
            <a:pPr marL="1239837" indent="-571500">
              <a:buFont typeface="Arial" panose="020B0604020202020204" pitchFamily="34" charset="0"/>
              <a:buChar char="•"/>
            </a:pPr>
            <a:r>
              <a:rPr lang="hu-HU" sz="4000" b="1" dirty="0">
                <a:latin typeface="+mn-lt"/>
              </a:rPr>
              <a:t>Sebesség</a:t>
            </a:r>
            <a:r>
              <a:rPr lang="hu-HU" sz="4000" dirty="0">
                <a:latin typeface="+mn-lt"/>
              </a:rPr>
              <a:t>: Egyes alkalmazásoknál lassabb lehet beolvasni vagy feldolgozni egy GML fájlt, mint például egy </a:t>
            </a:r>
            <a:r>
              <a:rPr lang="hu-HU" sz="4000" dirty="0" err="1">
                <a:latin typeface="+mn-lt"/>
              </a:rPr>
              <a:t>shapefile</a:t>
            </a:r>
            <a:r>
              <a:rPr lang="hu-HU" sz="4000" dirty="0">
                <a:latin typeface="+mn-lt"/>
              </a:rPr>
              <a:t>-t vagy egy bináris formátumot.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D8AD448B-FFB5-4A00-9121-390B54AF6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8068" y="11668957"/>
            <a:ext cx="2476846" cy="1124107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AE41FC13-FC88-4D1D-9D1F-976799B205BF}"/>
              </a:ext>
            </a:extLst>
          </p:cNvPr>
          <p:cNvSpPr txBox="1"/>
          <p:nvPr/>
        </p:nvSpPr>
        <p:spPr>
          <a:xfrm>
            <a:off x="13560425" y="11911455"/>
            <a:ext cx="900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005A7A"/>
                </a:solidFill>
                <a:latin typeface="+mn-lt"/>
              </a:rPr>
              <a:t>GML – Az új földhivatali szabvány </a:t>
            </a:r>
            <a:r>
              <a:rPr lang="hu-HU" sz="2400" b="1" dirty="0">
                <a:solidFill>
                  <a:srgbClr val="005A7A"/>
                </a:solidFill>
                <a:latin typeface="+mn-lt"/>
                <a:hlinkClick r:id="rId3" tooltip="Go to MWL Consulting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MWL Consulting</a:t>
            </a:r>
            <a:r>
              <a:rPr lang="hu-HU" sz="2400" dirty="0">
                <a:solidFill>
                  <a:srgbClr val="005A7A"/>
                </a:solidFill>
                <a:latin typeface="+mn-lt"/>
              </a:rPr>
              <a:t> </a:t>
            </a:r>
            <a:r>
              <a:rPr lang="hu-HU" sz="2400" dirty="0">
                <a:solidFill>
                  <a:srgbClr val="005A7A"/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október 14, 2024</a:t>
            </a:r>
            <a:endParaRPr lang="hu-HU" sz="2400" dirty="0">
              <a:solidFill>
                <a:srgbClr val="005A7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52077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>
            <a:extLst>
              <a:ext uri="{FF2B5EF4-FFF2-40B4-BE49-F238E27FC236}">
                <a16:creationId xmlns:a16="http://schemas.microsoft.com/office/drawing/2014/main" id="{4F43A504-FB36-402C-BEAE-F7D7072C1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60" t="17514" b="17007"/>
          <a:stretch>
            <a:fillRect/>
          </a:stretch>
        </p:blipFill>
        <p:spPr bwMode="auto">
          <a:xfrm>
            <a:off x="12225338" y="0"/>
            <a:ext cx="12152312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760F9FA-50EF-4F93-A102-5DAA24EA9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18</a:t>
            </a:fld>
            <a:endParaRPr lang="hu-HU" dirty="0"/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632EE599-CCA9-41DA-92AF-24BD5DF0BDD9}"/>
              </a:ext>
            </a:extLst>
          </p:cNvPr>
          <p:cNvSpPr txBox="1"/>
          <p:nvPr/>
        </p:nvSpPr>
        <p:spPr>
          <a:xfrm>
            <a:off x="682625" y="1295400"/>
            <a:ext cx="12680951" cy="3029868"/>
          </a:xfrm>
          <a:prstGeom prst="rect">
            <a:avLst/>
          </a:prstGeom>
          <a:solidFill>
            <a:srgbClr val="CEF9E9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ts val="7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hu-HU" sz="7600" b="1" spc="600" dirty="0">
              <a:solidFill>
                <a:srgbClr val="005A7A"/>
              </a:solidFill>
              <a:latin typeface="+mn-lt"/>
              <a:ea typeface="Montserrat Semi Bold" charset="0"/>
              <a:cs typeface="Montserrat Semi Bold" charset="0"/>
            </a:endParaRPr>
          </a:p>
          <a:p>
            <a:pPr algn="ctr" defTabSz="1828434" eaLnBrk="1" fontAlgn="auto" hangingPunct="1">
              <a:lnSpc>
                <a:spcPts val="7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hu-HU" sz="6600" b="1" spc="600" dirty="0">
                <a:solidFill>
                  <a:srgbClr val="005A7A"/>
                </a:solidFill>
                <a:latin typeface="+mn-lt"/>
                <a:ea typeface="Montserrat Semi Bold" charset="0"/>
                <a:cs typeface="Montserrat Semi Bold" charset="0"/>
              </a:rPr>
              <a:t>KÖSZÖNÖM  A FIGYELMÜKET</a:t>
            </a:r>
          </a:p>
          <a:p>
            <a:pPr algn="ctr" defTabSz="1828434" eaLnBrk="1" fontAlgn="auto" hangingPunct="1">
              <a:lnSpc>
                <a:spcPts val="7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7600" b="1" spc="600" dirty="0">
              <a:solidFill>
                <a:srgbClr val="005A7A"/>
              </a:solidFill>
              <a:latin typeface="+mn-lt"/>
              <a:ea typeface="Montserrat Semi Bold" charset="0"/>
              <a:cs typeface="Montserrat Semi Bold" charset="0"/>
            </a:endParaRPr>
          </a:p>
        </p:txBody>
      </p:sp>
      <p:sp>
        <p:nvSpPr>
          <p:cNvPr id="6" name="Téglalap 5">
            <a:extLst>
              <a:ext uri="{FF2B5EF4-FFF2-40B4-BE49-F238E27FC236}">
                <a16:creationId xmlns:a16="http://schemas.microsoft.com/office/drawing/2014/main" id="{908C0693-44BB-441B-B895-3AFC2DD168B9}"/>
              </a:ext>
            </a:extLst>
          </p:cNvPr>
          <p:cNvSpPr/>
          <p:nvPr/>
        </p:nvSpPr>
        <p:spPr>
          <a:xfrm>
            <a:off x="12233886" y="26133"/>
            <a:ext cx="12152312" cy="13716001"/>
          </a:xfrm>
          <a:prstGeom prst="rect">
            <a:avLst/>
          </a:prstGeom>
          <a:solidFill>
            <a:srgbClr val="3AE6AB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grpSp>
        <p:nvGrpSpPr>
          <p:cNvPr id="31" name="Csoportba foglalás 30">
            <a:extLst>
              <a:ext uri="{FF2B5EF4-FFF2-40B4-BE49-F238E27FC236}">
                <a16:creationId xmlns:a16="http://schemas.microsoft.com/office/drawing/2014/main" id="{69A34DDD-6B8A-4F05-8AB2-5FD0C832F2C2}"/>
              </a:ext>
            </a:extLst>
          </p:cNvPr>
          <p:cNvGrpSpPr/>
          <p:nvPr/>
        </p:nvGrpSpPr>
        <p:grpSpPr>
          <a:xfrm>
            <a:off x="1152160" y="6286485"/>
            <a:ext cx="9588296" cy="4109501"/>
            <a:chOff x="1042134" y="6768015"/>
            <a:chExt cx="9588296" cy="4109501"/>
          </a:xfrm>
        </p:grpSpPr>
        <p:grpSp>
          <p:nvGrpSpPr>
            <p:cNvPr id="14" name="Group 35">
              <a:extLst>
                <a:ext uri="{FF2B5EF4-FFF2-40B4-BE49-F238E27FC236}">
                  <a16:creationId xmlns:a16="http://schemas.microsoft.com/office/drawing/2014/main" id="{E153F3E9-18AE-4BEC-9E8C-C771C3F155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11129" y="9117582"/>
              <a:ext cx="627063" cy="620712"/>
              <a:chOff x="22066630" y="3150377"/>
              <a:chExt cx="626982" cy="621122"/>
            </a:xfrm>
          </p:grpSpPr>
          <p:sp>
            <p:nvSpPr>
              <p:cNvPr id="15" name="Freeform 27">
                <a:extLst>
                  <a:ext uri="{FF2B5EF4-FFF2-40B4-BE49-F238E27FC236}">
                    <a16:creationId xmlns:a16="http://schemas.microsoft.com/office/drawing/2014/main" id="{99D3825A-5366-416E-AC3A-48F942A2B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69805" y="3150377"/>
                <a:ext cx="620633" cy="621122"/>
              </a:xfrm>
              <a:custGeom>
                <a:avLst/>
                <a:gdLst>
                  <a:gd name="T0" fmla="*/ 307901 w 934"/>
                  <a:gd name="T1" fmla="*/ 0 h 934"/>
                  <a:gd name="T2" fmla="*/ 307901 w 934"/>
                  <a:gd name="T3" fmla="*/ 0 h 934"/>
                  <a:gd name="T4" fmla="*/ 620457 w 934"/>
                  <a:gd name="T5" fmla="*/ 307901 h 934"/>
                  <a:gd name="T6" fmla="*/ 307901 w 934"/>
                  <a:gd name="T7" fmla="*/ 620457 h 934"/>
                  <a:gd name="T8" fmla="*/ 0 w 934"/>
                  <a:gd name="T9" fmla="*/ 307901 h 934"/>
                  <a:gd name="T10" fmla="*/ 307901 w 934"/>
                  <a:gd name="T11" fmla="*/ 0 h 9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34" h="934">
                    <a:moveTo>
                      <a:pt x="463" y="0"/>
                    </a:moveTo>
                    <a:lnTo>
                      <a:pt x="463" y="0"/>
                    </a:lnTo>
                    <a:cubicBezTo>
                      <a:pt x="724" y="0"/>
                      <a:pt x="933" y="209"/>
                      <a:pt x="933" y="463"/>
                    </a:cubicBezTo>
                    <a:cubicBezTo>
                      <a:pt x="933" y="724"/>
                      <a:pt x="724" y="933"/>
                      <a:pt x="463" y="933"/>
                    </a:cubicBezTo>
                    <a:cubicBezTo>
                      <a:pt x="209" y="933"/>
                      <a:pt x="0" y="724"/>
                      <a:pt x="0" y="463"/>
                    </a:cubicBezTo>
                    <a:cubicBezTo>
                      <a:pt x="0" y="209"/>
                      <a:pt x="209" y="0"/>
                      <a:pt x="463" y="0"/>
                    </a:cubicBezTo>
                  </a:path>
                </a:pathLst>
              </a:cu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hu-HU">
                  <a:latin typeface="+mn-lt"/>
                </a:endParaRPr>
              </a:p>
            </p:txBody>
          </p:sp>
          <p:sp>
            <p:nvSpPr>
              <p:cNvPr id="16" name="Line 28">
                <a:extLst>
                  <a:ext uri="{FF2B5EF4-FFF2-40B4-BE49-F238E27FC236}">
                    <a16:creationId xmlns:a16="http://schemas.microsoft.com/office/drawing/2014/main" id="{52E1259A-3448-4F8C-B133-09E9DEC2D4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77740" y="3150377"/>
                <a:ext cx="1588" cy="621122"/>
              </a:xfrm>
              <a:prstGeom prst="line">
                <a:avLst/>
              </a:pr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>
                      <a:lumMod val="8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7" name="Line 29">
                <a:extLst>
                  <a:ext uri="{FF2B5EF4-FFF2-40B4-BE49-F238E27FC236}">
                    <a16:creationId xmlns:a16="http://schemas.microsoft.com/office/drawing/2014/main" id="{191C3178-FF15-40F6-A0F3-01505FDB48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066630" y="3458555"/>
                <a:ext cx="626982" cy="3177"/>
              </a:xfrm>
              <a:prstGeom prst="line">
                <a:avLst/>
              </a:pr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>
                      <a:lumMod val="8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8" name="Freeform 30">
                <a:extLst>
                  <a:ext uri="{FF2B5EF4-FFF2-40B4-BE49-F238E27FC236}">
                    <a16:creationId xmlns:a16="http://schemas.microsoft.com/office/drawing/2014/main" id="{D9C4C87A-B2ED-48AF-97B5-B4CE86570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19010" y="3150377"/>
                <a:ext cx="141270" cy="621122"/>
              </a:xfrm>
              <a:custGeom>
                <a:avLst/>
                <a:gdLst>
                  <a:gd name="T0" fmla="*/ 139961 w 210"/>
                  <a:gd name="T1" fmla="*/ 0 h 934"/>
                  <a:gd name="T2" fmla="*/ 139961 w 210"/>
                  <a:gd name="T3" fmla="*/ 0 h 934"/>
                  <a:gd name="T4" fmla="*/ 0 w 210"/>
                  <a:gd name="T5" fmla="*/ 307901 h 934"/>
                  <a:gd name="T6" fmla="*/ 139961 w 210"/>
                  <a:gd name="T7" fmla="*/ 620457 h 9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" h="93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209" y="0"/>
                      <a:pt x="0" y="164"/>
                      <a:pt x="0" y="463"/>
                    </a:cubicBezTo>
                    <a:cubicBezTo>
                      <a:pt x="0" y="769"/>
                      <a:pt x="209" y="933"/>
                      <a:pt x="209" y="933"/>
                    </a:cubicBezTo>
                  </a:path>
                </a:pathLst>
              </a:cu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hu-HU">
                  <a:latin typeface="+mn-lt"/>
                </a:endParaRPr>
              </a:p>
            </p:txBody>
          </p:sp>
          <p:sp>
            <p:nvSpPr>
              <p:cNvPr id="19" name="Freeform 31">
                <a:extLst>
                  <a:ext uri="{FF2B5EF4-FFF2-40B4-BE49-F238E27FC236}">
                    <a16:creationId xmlns:a16="http://schemas.microsoft.com/office/drawing/2014/main" id="{1AD856DD-9949-4249-BB91-5D76329B94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98375" y="3150377"/>
                <a:ext cx="139682" cy="621122"/>
              </a:xfrm>
              <a:custGeom>
                <a:avLst/>
                <a:gdLst>
                  <a:gd name="T0" fmla="*/ 0 w 210"/>
                  <a:gd name="T1" fmla="*/ 0 h 934"/>
                  <a:gd name="T2" fmla="*/ 0 w 210"/>
                  <a:gd name="T3" fmla="*/ 0 h 934"/>
                  <a:gd name="T4" fmla="*/ 139961 w 210"/>
                  <a:gd name="T5" fmla="*/ 307901 h 934"/>
                  <a:gd name="T6" fmla="*/ 0 w 210"/>
                  <a:gd name="T7" fmla="*/ 620457 h 9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" h="934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09" y="164"/>
                      <a:pt x="209" y="463"/>
                    </a:cubicBezTo>
                    <a:cubicBezTo>
                      <a:pt x="209" y="769"/>
                      <a:pt x="0" y="933"/>
                      <a:pt x="0" y="933"/>
                    </a:cubicBezTo>
                  </a:path>
                </a:pathLst>
              </a:cu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hu-HU">
                  <a:latin typeface="+mn-lt"/>
                </a:endParaRPr>
              </a:p>
            </p:txBody>
          </p:sp>
          <p:sp>
            <p:nvSpPr>
              <p:cNvPr id="20" name="Freeform 32">
                <a:extLst>
                  <a:ext uri="{FF2B5EF4-FFF2-40B4-BE49-F238E27FC236}">
                    <a16:creationId xmlns:a16="http://schemas.microsoft.com/office/drawing/2014/main" id="{BB6D3C28-6E38-4F0A-ACA5-2532E0F523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39646" y="3261575"/>
                <a:ext cx="480951" cy="100078"/>
              </a:xfrm>
              <a:custGeom>
                <a:avLst/>
                <a:gdLst>
                  <a:gd name="T0" fmla="*/ 0 w 725"/>
                  <a:gd name="T1" fmla="*/ 0 h 150"/>
                  <a:gd name="T2" fmla="*/ 0 w 725"/>
                  <a:gd name="T3" fmla="*/ 0 h 150"/>
                  <a:gd name="T4" fmla="*/ 237263 w 725"/>
                  <a:gd name="T5" fmla="*/ 98949 h 150"/>
                  <a:gd name="T6" fmla="*/ 479827 w 725"/>
                  <a:gd name="T7" fmla="*/ 0 h 1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25" h="15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74" y="149"/>
                      <a:pt x="358" y="149"/>
                    </a:cubicBezTo>
                    <a:cubicBezTo>
                      <a:pt x="649" y="149"/>
                      <a:pt x="724" y="0"/>
                      <a:pt x="724" y="0"/>
                    </a:cubicBezTo>
                  </a:path>
                </a:pathLst>
              </a:cu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hu-HU">
                  <a:latin typeface="+mn-lt"/>
                </a:endParaRPr>
              </a:p>
            </p:txBody>
          </p:sp>
          <p:sp>
            <p:nvSpPr>
              <p:cNvPr id="21" name="Freeform 33">
                <a:extLst>
                  <a:ext uri="{FF2B5EF4-FFF2-40B4-BE49-F238E27FC236}">
                    <a16:creationId xmlns:a16="http://schemas.microsoft.com/office/drawing/2014/main" id="{3DCA7AAB-E5BA-4BB8-951E-D2C2FCE1F8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39646" y="3563400"/>
                <a:ext cx="480951" cy="100078"/>
              </a:xfrm>
              <a:custGeom>
                <a:avLst/>
                <a:gdLst>
                  <a:gd name="T0" fmla="*/ 0 w 725"/>
                  <a:gd name="T1" fmla="*/ 98949 h 150"/>
                  <a:gd name="T2" fmla="*/ 0 w 725"/>
                  <a:gd name="T3" fmla="*/ 98949 h 150"/>
                  <a:gd name="T4" fmla="*/ 237263 w 725"/>
                  <a:gd name="T5" fmla="*/ 0 h 150"/>
                  <a:gd name="T6" fmla="*/ 479827 w 725"/>
                  <a:gd name="T7" fmla="*/ 98949 h 1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25" h="150">
                    <a:moveTo>
                      <a:pt x="0" y="149"/>
                    </a:moveTo>
                    <a:lnTo>
                      <a:pt x="0" y="149"/>
                    </a:lnTo>
                    <a:cubicBezTo>
                      <a:pt x="0" y="149"/>
                      <a:pt x="74" y="0"/>
                      <a:pt x="358" y="0"/>
                    </a:cubicBezTo>
                    <a:cubicBezTo>
                      <a:pt x="649" y="0"/>
                      <a:pt x="724" y="149"/>
                      <a:pt x="724" y="149"/>
                    </a:cubicBezTo>
                  </a:path>
                </a:pathLst>
              </a:cu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hu-HU">
                  <a:latin typeface="+mn-lt"/>
                </a:endParaRPr>
              </a:p>
            </p:txBody>
          </p:sp>
        </p:grpSp>
        <p:grpSp>
          <p:nvGrpSpPr>
            <p:cNvPr id="30" name="Csoportba foglalás 29">
              <a:extLst>
                <a:ext uri="{FF2B5EF4-FFF2-40B4-BE49-F238E27FC236}">
                  <a16:creationId xmlns:a16="http://schemas.microsoft.com/office/drawing/2014/main" id="{65341001-BB69-4928-A5B9-B1171AF5E6DB}"/>
                </a:ext>
              </a:extLst>
            </p:cNvPr>
            <p:cNvGrpSpPr/>
            <p:nvPr/>
          </p:nvGrpSpPr>
          <p:grpSpPr>
            <a:xfrm>
              <a:off x="1042134" y="6768015"/>
              <a:ext cx="9588296" cy="4109501"/>
              <a:chOff x="1042134" y="6768015"/>
              <a:chExt cx="9588296" cy="4109501"/>
            </a:xfrm>
          </p:grpSpPr>
          <p:sp>
            <p:nvSpPr>
              <p:cNvPr id="8" name="Subtitle 2">
                <a:extLst>
                  <a:ext uri="{FF2B5EF4-FFF2-40B4-BE49-F238E27FC236}">
                    <a16:creationId xmlns:a16="http://schemas.microsoft.com/office/drawing/2014/main" id="{33D7DD93-4FAE-408D-AAB4-554F0FB4C1C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18434" y="7899903"/>
                <a:ext cx="8711996" cy="2977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17490" tIns="108745" rIns="217490" bIns="108745">
                <a:spAutoFit/>
              </a:bodyPr>
              <a:lstStyle>
                <a:lvl1pPr defTabSz="1087438">
                  <a:lnSpc>
                    <a:spcPct val="90000"/>
                  </a:lnSpc>
                  <a:spcBef>
                    <a:spcPts val="2000"/>
                  </a:spcBef>
                  <a:buFont typeface="Arial" panose="020B0604020202020204" pitchFamily="34" charset="0"/>
                  <a:buChar char="•"/>
                  <a:defRPr sz="48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1pPr>
                <a:lvl2pPr marL="1087438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40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2pPr>
                <a:lvl3pPr marL="2174875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6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3pPr>
                <a:lvl4pPr marL="3262313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4pPr>
                <a:lvl5pPr marL="4349750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5pPr>
                <a:lvl6pPr marL="48069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6pPr>
                <a:lvl7pPr marL="52641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7pPr>
                <a:lvl8pPr marL="57213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8pPr>
                <a:lvl9pPr marL="61785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9pPr>
              </a:lstStyle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None/>
                  <a:defRPr/>
                </a:pP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</a:rPr>
                  <a:t>Telefon</a:t>
                </a:r>
                <a:r>
                  <a:rPr lang="en-US" altLang="hu-HU" sz="3600" b="1" dirty="0">
                    <a:solidFill>
                      <a:srgbClr val="005A7A"/>
                    </a:solidFill>
                    <a:latin typeface="+mn-lt"/>
                  </a:rPr>
                  <a:t>: </a:t>
                </a:r>
                <a:r>
                  <a:rPr lang="hu-HU" sz="3600" b="1" dirty="0">
                    <a:solidFill>
                      <a:srgbClr val="005A7A"/>
                    </a:solidFill>
                    <a:latin typeface="+mn-lt"/>
                  </a:rPr>
                  <a:t>+36 1 884 2589</a:t>
                </a:r>
              </a:p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None/>
                  <a:defRPr/>
                </a:pPr>
                <a:endParaRPr lang="en-US" altLang="hu-HU" sz="3600" b="1" dirty="0">
                  <a:solidFill>
                    <a:srgbClr val="005A7A"/>
                  </a:solidFill>
                  <a:latin typeface="+mn-lt"/>
                </a:endParaRPr>
              </a:p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</a:rPr>
                  <a:t>www.lechnerkozpont.hu</a:t>
                </a:r>
                <a:endParaRPr lang="en-US" altLang="hu-HU" sz="3600" b="1" dirty="0">
                  <a:solidFill>
                    <a:srgbClr val="005A7A"/>
                  </a:solidFill>
                  <a:latin typeface="+mn-lt"/>
                </a:endParaRPr>
              </a:p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None/>
                  <a:defRPr/>
                </a:pPr>
                <a:r>
                  <a:rPr lang="hu-HU" altLang="hu-HU" sz="3600" b="1" dirty="0" err="1">
                    <a:solidFill>
                      <a:srgbClr val="005A7A"/>
                    </a:solidFill>
                    <a:latin typeface="+mn-lt"/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foldmero</a:t>
                </a:r>
                <a:r>
                  <a:rPr lang="en-US" altLang="hu-HU" sz="3600" b="1" dirty="0">
                    <a:solidFill>
                      <a:srgbClr val="005A7A"/>
                    </a:solidFill>
                    <a:latin typeface="+mn-lt"/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@</a:t>
                </a: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lechnerkozpont.hu</a:t>
                </a:r>
                <a:endParaRPr lang="hu-HU" altLang="hu-HU" sz="3600" b="1" dirty="0">
                  <a:solidFill>
                    <a:srgbClr val="005A7A"/>
                  </a:solidFill>
                  <a:latin typeface="+mn-lt"/>
                </a:endParaRPr>
              </a:p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None/>
                  <a:defRPr/>
                </a:pP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</a:rPr>
                  <a:t>info</a:t>
                </a:r>
                <a:r>
                  <a:rPr lang="en-US" altLang="hu-HU" sz="3600" b="1" dirty="0">
                    <a:solidFill>
                      <a:srgbClr val="005A7A"/>
                    </a:solidFill>
                    <a:latin typeface="+mn-lt"/>
                  </a:rPr>
                  <a:t>@</a:t>
                </a: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</a:rPr>
                  <a:t>lechnerkozpont.hu</a:t>
                </a:r>
              </a:p>
            </p:txBody>
          </p:sp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AF31ADD4-47B3-407E-AD34-A5F3B858824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18433" y="6768015"/>
                <a:ext cx="6698569" cy="681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17490" tIns="108745" rIns="217490" bIns="108745">
                <a:spAutoFit/>
              </a:bodyPr>
              <a:lstStyle>
                <a:lvl1pPr defTabSz="1087438">
                  <a:lnSpc>
                    <a:spcPct val="90000"/>
                  </a:lnSpc>
                  <a:spcBef>
                    <a:spcPts val="2000"/>
                  </a:spcBef>
                  <a:buFont typeface="Arial" panose="020B0604020202020204" pitchFamily="34" charset="0"/>
                  <a:buChar char="•"/>
                  <a:defRPr sz="48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1pPr>
                <a:lvl2pPr marL="1087438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40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2pPr>
                <a:lvl3pPr marL="2174875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6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3pPr>
                <a:lvl4pPr marL="3262313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4pPr>
                <a:lvl5pPr marL="4349750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5pPr>
                <a:lvl6pPr marL="48069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6pPr>
                <a:lvl7pPr marL="52641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7pPr>
                <a:lvl8pPr marL="57213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8pPr>
                <a:lvl9pPr marL="61785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9pPr>
              </a:lstStyle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</a:rPr>
                  <a:t>1111 Budapest, Budafoki út 59.</a:t>
                </a:r>
                <a:endParaRPr lang="en-US" altLang="hu-HU" sz="3200" b="1" dirty="0">
                  <a:solidFill>
                    <a:srgbClr val="005A7A"/>
                  </a:solidFill>
                  <a:latin typeface="+mn-lt"/>
                </a:endParaRPr>
              </a:p>
            </p:txBody>
          </p:sp>
          <p:grpSp>
            <p:nvGrpSpPr>
              <p:cNvPr id="10" name="Group 31">
                <a:extLst>
                  <a:ext uri="{FF2B5EF4-FFF2-40B4-BE49-F238E27FC236}">
                    <a16:creationId xmlns:a16="http://schemas.microsoft.com/office/drawing/2014/main" id="{7CA0ECCC-87BE-490D-9A7A-FC0AFE2D5D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32621" y="6864853"/>
                <a:ext cx="622300" cy="500062"/>
                <a:chOff x="19517684" y="3211903"/>
                <a:chExt cx="621122" cy="501001"/>
              </a:xfrm>
            </p:grpSpPr>
            <p:sp>
              <p:nvSpPr>
                <p:cNvPr id="11" name="Freeform 18">
                  <a:extLst>
                    <a:ext uri="{FF2B5EF4-FFF2-40B4-BE49-F238E27FC236}">
                      <a16:creationId xmlns:a16="http://schemas.microsoft.com/office/drawing/2014/main" id="{65366E24-02BB-4380-A0A1-02BD1057AF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783879" y="3291427"/>
                  <a:ext cx="79225" cy="77933"/>
                </a:xfrm>
                <a:custGeom>
                  <a:avLst/>
                  <a:gdLst>
                    <a:gd name="T0" fmla="*/ 78445 w 120"/>
                    <a:gd name="T1" fmla="*/ 39552 h 120"/>
                    <a:gd name="T2" fmla="*/ 78445 w 120"/>
                    <a:gd name="T3" fmla="*/ 39552 h 120"/>
                    <a:gd name="T4" fmla="*/ 39552 w 120"/>
                    <a:gd name="T5" fmla="*/ 0 h 120"/>
                    <a:gd name="T6" fmla="*/ 0 w 120"/>
                    <a:gd name="T7" fmla="*/ 39552 h 120"/>
                    <a:gd name="T8" fmla="*/ 39552 w 120"/>
                    <a:gd name="T9" fmla="*/ 78445 h 120"/>
                    <a:gd name="T10" fmla="*/ 78445 w 120"/>
                    <a:gd name="T11" fmla="*/ 39552 h 1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0" h="120">
                      <a:moveTo>
                        <a:pt x="119" y="60"/>
                      </a:moveTo>
                      <a:lnTo>
                        <a:pt x="119" y="60"/>
                      </a:lnTo>
                      <a:cubicBezTo>
                        <a:pt x="119" y="30"/>
                        <a:pt x="97" y="0"/>
                        <a:pt x="60" y="0"/>
                      </a:cubicBezTo>
                      <a:cubicBezTo>
                        <a:pt x="30" y="0"/>
                        <a:pt x="0" y="30"/>
                        <a:pt x="0" y="60"/>
                      </a:cubicBezTo>
                      <a:cubicBezTo>
                        <a:pt x="0" y="97"/>
                        <a:pt x="30" y="119"/>
                        <a:pt x="60" y="119"/>
                      </a:cubicBezTo>
                      <a:cubicBezTo>
                        <a:pt x="97" y="119"/>
                        <a:pt x="119" y="97"/>
                        <a:pt x="119" y="60"/>
                      </a:cubicBezTo>
                    </a:path>
                  </a:pathLst>
                </a:custGeom>
                <a:noFill/>
                <a:ln w="34290" cap="flat">
                  <a:solidFill>
                    <a:srgbClr val="005A7A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hu-HU">
                    <a:solidFill>
                      <a:srgbClr val="71BFE0"/>
                    </a:solidFill>
                    <a:latin typeface="+mn-lt"/>
                  </a:endParaRPr>
                </a:p>
              </p:txBody>
            </p:sp>
            <p:sp>
              <p:nvSpPr>
                <p:cNvPr id="12" name="Freeform 19">
                  <a:extLst>
                    <a:ext uri="{FF2B5EF4-FFF2-40B4-BE49-F238E27FC236}">
                      <a16:creationId xmlns:a16="http://schemas.microsoft.com/office/drawing/2014/main" id="{CE4AE69A-D5C3-4A10-A7DD-E438DC2532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693563" y="3211903"/>
                  <a:ext cx="263026" cy="400801"/>
                </a:xfrm>
                <a:custGeom>
                  <a:avLst/>
                  <a:gdLst>
                    <a:gd name="T0" fmla="*/ 258370 w 397"/>
                    <a:gd name="T1" fmla="*/ 138661 h 605"/>
                    <a:gd name="T2" fmla="*/ 258370 w 397"/>
                    <a:gd name="T3" fmla="*/ 138661 h 605"/>
                    <a:gd name="T4" fmla="*/ 129517 w 397"/>
                    <a:gd name="T5" fmla="*/ 0 h 605"/>
                    <a:gd name="T6" fmla="*/ 0 w 397"/>
                    <a:gd name="T7" fmla="*/ 138661 h 605"/>
                    <a:gd name="T8" fmla="*/ 129517 w 397"/>
                    <a:gd name="T9" fmla="*/ 400724 h 605"/>
                    <a:gd name="T10" fmla="*/ 258370 w 397"/>
                    <a:gd name="T11" fmla="*/ 138661 h 6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97" h="605">
                      <a:moveTo>
                        <a:pt x="389" y="209"/>
                      </a:moveTo>
                      <a:lnTo>
                        <a:pt x="389" y="209"/>
                      </a:lnTo>
                      <a:cubicBezTo>
                        <a:pt x="389" y="97"/>
                        <a:pt x="307" y="0"/>
                        <a:pt x="195" y="0"/>
                      </a:cubicBezTo>
                      <a:cubicBezTo>
                        <a:pt x="90" y="0"/>
                        <a:pt x="0" y="97"/>
                        <a:pt x="0" y="209"/>
                      </a:cubicBezTo>
                      <a:cubicBezTo>
                        <a:pt x="0" y="358"/>
                        <a:pt x="195" y="604"/>
                        <a:pt x="195" y="604"/>
                      </a:cubicBezTo>
                      <a:cubicBezTo>
                        <a:pt x="195" y="604"/>
                        <a:pt x="396" y="358"/>
                        <a:pt x="389" y="209"/>
                      </a:cubicBezTo>
                    </a:path>
                  </a:pathLst>
                </a:custGeom>
                <a:noFill/>
                <a:ln w="34290" cap="flat">
                  <a:solidFill>
                    <a:srgbClr val="005A7A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hu-HU">
                    <a:solidFill>
                      <a:srgbClr val="71BFE0"/>
                    </a:solidFill>
                    <a:latin typeface="+mn-lt"/>
                  </a:endParaRPr>
                </a:p>
              </p:txBody>
            </p:sp>
            <p:sp>
              <p:nvSpPr>
                <p:cNvPr id="13" name="Freeform 20">
                  <a:extLst>
                    <a:ext uri="{FF2B5EF4-FFF2-40B4-BE49-F238E27FC236}">
                      <a16:creationId xmlns:a16="http://schemas.microsoft.com/office/drawing/2014/main" id="{9616D9C6-F5D1-49FB-9396-C4DFA580A0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517684" y="3507732"/>
                  <a:ext cx="621122" cy="205172"/>
                </a:xfrm>
                <a:custGeom>
                  <a:avLst/>
                  <a:gdLst>
                    <a:gd name="T0" fmla="*/ 198174 w 934"/>
                    <a:gd name="T1" fmla="*/ 0 h 307"/>
                    <a:gd name="T2" fmla="*/ 109062 w 934"/>
                    <a:gd name="T3" fmla="*/ 0 h 307"/>
                    <a:gd name="T4" fmla="*/ 0 w 934"/>
                    <a:gd name="T5" fmla="*/ 204420 h 307"/>
                    <a:gd name="T6" fmla="*/ 307901 w 934"/>
                    <a:gd name="T7" fmla="*/ 204420 h 307"/>
                    <a:gd name="T8" fmla="*/ 620457 w 934"/>
                    <a:gd name="T9" fmla="*/ 204420 h 307"/>
                    <a:gd name="T10" fmla="*/ 511395 w 934"/>
                    <a:gd name="T11" fmla="*/ 0 h 307"/>
                    <a:gd name="T12" fmla="*/ 416963 w 934"/>
                    <a:gd name="T13" fmla="*/ 0 h 3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34" h="307">
                      <a:moveTo>
                        <a:pt x="298" y="0"/>
                      </a:moveTo>
                      <a:lnTo>
                        <a:pt x="164" y="0"/>
                      </a:lnTo>
                      <a:lnTo>
                        <a:pt x="0" y="306"/>
                      </a:lnTo>
                      <a:lnTo>
                        <a:pt x="463" y="306"/>
                      </a:lnTo>
                      <a:lnTo>
                        <a:pt x="933" y="306"/>
                      </a:lnTo>
                      <a:lnTo>
                        <a:pt x="769" y="0"/>
                      </a:lnTo>
                      <a:lnTo>
                        <a:pt x="627" y="0"/>
                      </a:lnTo>
                    </a:path>
                  </a:pathLst>
                </a:custGeom>
                <a:noFill/>
                <a:ln w="34290" cap="flat">
                  <a:solidFill>
                    <a:srgbClr val="005A7A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hu-HU">
                    <a:solidFill>
                      <a:srgbClr val="71BFE0"/>
                    </a:solidFill>
                    <a:latin typeface="+mn-lt"/>
                  </a:endParaRPr>
                </a:p>
              </p:txBody>
            </p:sp>
          </p:grpSp>
          <p:sp>
            <p:nvSpPr>
              <p:cNvPr id="3" name="Szövegdoboz 2">
                <a:extLst>
                  <a:ext uri="{FF2B5EF4-FFF2-40B4-BE49-F238E27FC236}">
                    <a16:creationId xmlns:a16="http://schemas.microsoft.com/office/drawing/2014/main" id="{9F05EBC7-3CC0-46F8-A89B-38C803BB2D8A}"/>
                  </a:ext>
                </a:extLst>
              </p:cNvPr>
              <p:cNvSpPr txBox="1"/>
              <p:nvPr/>
            </p:nvSpPr>
            <p:spPr>
              <a:xfrm>
                <a:off x="1042134" y="7860158"/>
                <a:ext cx="5334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hu-HU" sz="4400" b="1" dirty="0">
                    <a:solidFill>
                      <a:srgbClr val="005A7A"/>
                    </a:solidFill>
                    <a:latin typeface="Webdings" panose="05030102010509060703" pitchFamily="18" charset="2"/>
                    <a:sym typeface="Wingdings" panose="05000000000000000000" pitchFamily="2" charset="2"/>
                  </a:rPr>
                  <a:t></a:t>
                </a:r>
                <a:endParaRPr lang="hu-HU" sz="4400" b="1" dirty="0">
                  <a:solidFill>
                    <a:srgbClr val="005A7A"/>
                  </a:solidFill>
                  <a:latin typeface="Webdings" panose="05030102010509060703" pitchFamily="18" charset="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0551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BC2FB71-7892-46CD-AA70-DF9711001D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5676" y="954087"/>
            <a:ext cx="22466300" cy="82352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Digitális tudás – versenyképes ország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81D758F-0A21-4D3A-8775-A5CDE0FE2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0F63C823-947F-714D-BC87-1C4E2D38020A}" type="slidenum">
              <a:rPr lang="hu-HU" smtClean="0"/>
              <a:pPr/>
              <a:t>2</a:t>
            </a:fld>
            <a:endParaRPr lang="hu-HU" dirty="0"/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E86FB962-9800-4DE4-82B5-1AC920707C42}"/>
              </a:ext>
            </a:extLst>
          </p:cNvPr>
          <p:cNvSpPr txBox="1"/>
          <p:nvPr/>
        </p:nvSpPr>
        <p:spPr>
          <a:xfrm>
            <a:off x="945612" y="2356149"/>
            <a:ext cx="15361886" cy="378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hu-HU" sz="4000" dirty="0">
                <a:latin typeface="+mn-lt"/>
              </a:rPr>
              <a:t>A </a:t>
            </a:r>
            <a:r>
              <a:rPr lang="hu-HU" sz="4000" b="1" dirty="0">
                <a:latin typeface="+mn-lt"/>
              </a:rPr>
              <a:t>Digitális Magyarország Ügynökség </a:t>
            </a:r>
            <a:r>
              <a:rPr lang="hu-HU" sz="4000" dirty="0">
                <a:latin typeface="+mn-lt"/>
              </a:rPr>
              <a:t>látja el az alábbi állami feladatokat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latin typeface="+mn-lt"/>
              </a:rPr>
              <a:t>az </a:t>
            </a:r>
            <a:r>
              <a:rPr lang="hu-HU" sz="4000" b="1" dirty="0">
                <a:latin typeface="+mn-lt"/>
              </a:rPr>
              <a:t>e-közigazgatás </a:t>
            </a:r>
            <a:r>
              <a:rPr lang="hu-HU" sz="4000" dirty="0">
                <a:latin typeface="+mn-lt"/>
              </a:rPr>
              <a:t>támogatása,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latin typeface="+mn-lt"/>
              </a:rPr>
              <a:t>az </a:t>
            </a:r>
            <a:r>
              <a:rPr lang="hu-HU" sz="4000" b="1" dirty="0">
                <a:latin typeface="+mn-lt"/>
              </a:rPr>
              <a:t>állami</a:t>
            </a:r>
            <a:r>
              <a:rPr lang="hu-HU" sz="4000" dirty="0">
                <a:latin typeface="+mn-lt"/>
              </a:rPr>
              <a:t> </a:t>
            </a:r>
            <a:r>
              <a:rPr lang="hu-HU" sz="4000" b="1" dirty="0">
                <a:latin typeface="+mn-lt"/>
              </a:rPr>
              <a:t>informatika </a:t>
            </a:r>
            <a:r>
              <a:rPr lang="hu-HU" sz="4000" dirty="0">
                <a:latin typeface="+mn-lt"/>
              </a:rPr>
              <a:t>biztosítása,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latin typeface="+mn-lt"/>
              </a:rPr>
              <a:t>az e-közigazgatási és informatikai </a:t>
            </a:r>
            <a:r>
              <a:rPr lang="hu-HU" sz="4000" b="1" dirty="0">
                <a:latin typeface="+mn-lt"/>
              </a:rPr>
              <a:t>fejlesztések egységesítése</a:t>
            </a:r>
            <a:r>
              <a:rPr lang="hu-HU" sz="4000" dirty="0">
                <a:latin typeface="+mn-lt"/>
              </a:rPr>
              <a:t>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latin typeface="+mn-lt"/>
              </a:rPr>
              <a:t>a </a:t>
            </a:r>
            <a:r>
              <a:rPr lang="hu-HU" sz="4000" b="1" dirty="0">
                <a:latin typeface="+mn-lt"/>
              </a:rPr>
              <a:t>kormányzati célú elektronikus hírközlési tevékenység</a:t>
            </a:r>
            <a:r>
              <a:rPr lang="hu-HU" sz="4000" dirty="0">
                <a:latin typeface="+mn-lt"/>
              </a:rPr>
              <a:t>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latin typeface="+mn-lt"/>
              </a:rPr>
              <a:t>a </a:t>
            </a:r>
            <a:r>
              <a:rPr lang="hu-HU" sz="4000" b="1" dirty="0">
                <a:latin typeface="+mn-lt"/>
              </a:rPr>
              <a:t>közigazgatási informatika infrastrukturális </a:t>
            </a:r>
            <a:r>
              <a:rPr lang="hu-HU" sz="4000" dirty="0">
                <a:latin typeface="+mn-lt"/>
              </a:rPr>
              <a:t>megvalósítása.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D8E540C4-131D-46F0-8E50-AA8781C8E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9225" y="10528784"/>
            <a:ext cx="6467287" cy="2082558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490ADC4C-3DC5-4EE3-A538-C91BD7EA91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0825" y="6410468"/>
            <a:ext cx="5908915" cy="3432439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3CAAA8B3-F62A-499E-AE53-A54A17DCF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34734" y="2773359"/>
            <a:ext cx="4630739" cy="2951232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Téglalap 9">
            <a:extLst>
              <a:ext uri="{FF2B5EF4-FFF2-40B4-BE49-F238E27FC236}">
                <a16:creationId xmlns:a16="http://schemas.microsoft.com/office/drawing/2014/main" id="{37E38E3B-FEFF-42C0-BD53-0491A88220CC}"/>
              </a:ext>
            </a:extLst>
          </p:cNvPr>
          <p:cNvSpPr/>
          <p:nvPr/>
        </p:nvSpPr>
        <p:spPr>
          <a:xfrm>
            <a:off x="955676" y="6720336"/>
            <a:ext cx="1391482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000" b="1" dirty="0">
                <a:latin typeface="+mn-lt"/>
              </a:rPr>
              <a:t>Digitális Magyarország Ügynökség cégcsoport: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latin typeface="+mn-lt"/>
              </a:rPr>
              <a:t>Digitális Adattranzakciós Központ Kft.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latin typeface="+mn-lt"/>
              </a:rPr>
              <a:t>Pro-M Professzionális Mobilrádió Zrt.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latin typeface="+mn-lt"/>
              </a:rPr>
              <a:t>Digitális Kormányzati Fejlesztés és Projektmenedzsment Kft.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latin typeface="+mn-lt"/>
              </a:rPr>
              <a:t>NISZ Nemzeti Infokommunikációs Szolgáltató Zrt.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>
                <a:latin typeface="+mn-lt"/>
              </a:rPr>
              <a:t>Idomsoft</a:t>
            </a:r>
            <a:r>
              <a:rPr lang="hu-HU" sz="4000" dirty="0">
                <a:latin typeface="+mn-lt"/>
              </a:rPr>
              <a:t> Informatikai Zrt.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b="1" dirty="0">
                <a:solidFill>
                  <a:schemeClr val="bg2"/>
                </a:solidFill>
                <a:highlight>
                  <a:srgbClr val="005A7A"/>
                </a:highlight>
                <a:latin typeface="+mn-lt"/>
              </a:rPr>
              <a:t>Lechner Tudásközpont Nonprofit Kft.</a:t>
            </a:r>
            <a:r>
              <a:rPr lang="hu-HU" sz="4000" b="1" dirty="0">
                <a:latin typeface="+mn-lt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232851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3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829ACFAF-C92A-48C7-9C88-15C17827E3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Digitális Magyarország – a „háttér” számokban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0D7D1A63-34EA-464E-ADA8-872C398A0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3</a:t>
            </a:fld>
            <a:endParaRPr lang="hu-HU" dirty="0"/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15BA49EB-FD97-4131-8352-AF307DF144D9}"/>
              </a:ext>
            </a:extLst>
          </p:cNvPr>
          <p:cNvSpPr txBox="1"/>
          <p:nvPr/>
        </p:nvSpPr>
        <p:spPr>
          <a:xfrm>
            <a:off x="955675" y="2057400"/>
            <a:ext cx="22466299" cy="809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hu-HU" sz="4000" dirty="0">
                <a:latin typeface="+mn-lt"/>
              </a:rPr>
              <a:t>A </a:t>
            </a:r>
            <a:r>
              <a:rPr lang="hu-HU" sz="4000" b="1" dirty="0">
                <a:latin typeface="+mn-lt"/>
              </a:rPr>
              <a:t>170 éles üzemben működő közigazgatási szakrendszer </a:t>
            </a:r>
            <a:r>
              <a:rPr lang="hu-HU" sz="4000" dirty="0">
                <a:latin typeface="+mn-lt"/>
              </a:rPr>
              <a:t>részére a </a:t>
            </a:r>
            <a:r>
              <a:rPr lang="hu-HU" sz="4000" b="1" dirty="0">
                <a:latin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Kormányzati Adatközpont</a:t>
            </a:r>
            <a:r>
              <a:rPr lang="hu-HU" sz="4000" b="1" dirty="0">
                <a:latin typeface="+mn-lt"/>
              </a:rPr>
              <a:t>ot </a:t>
            </a:r>
            <a:br>
              <a:rPr lang="hu-HU" sz="4000" b="1" dirty="0">
                <a:latin typeface="+mn-lt"/>
              </a:rPr>
            </a:br>
            <a:r>
              <a:rPr lang="hu-HU" sz="4000" b="1" dirty="0">
                <a:latin typeface="+mn-lt"/>
              </a:rPr>
              <a:t>két</a:t>
            </a:r>
            <a:r>
              <a:rPr lang="hu-HU" sz="4000" dirty="0">
                <a:latin typeface="+mn-lt"/>
              </a:rPr>
              <a:t> helyszínen működteti a Nemzeti Infokommunikációs Szolgáltató Zrt.: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latin typeface="+mn-lt"/>
              </a:rPr>
              <a:t>elsődlegesen a </a:t>
            </a:r>
            <a:r>
              <a:rPr lang="hu-HU" sz="4000" b="1" dirty="0">
                <a:latin typeface="+mn-lt"/>
              </a:rPr>
              <a:t>1600</a:t>
            </a:r>
            <a:r>
              <a:rPr lang="hu-HU" sz="4000" dirty="0">
                <a:latin typeface="+mn-lt"/>
              </a:rPr>
              <a:t> m</a:t>
            </a:r>
            <a:r>
              <a:rPr lang="hu-HU" sz="4000" baseline="30000" dirty="0">
                <a:latin typeface="+mn-lt"/>
              </a:rPr>
              <a:t>2</a:t>
            </a:r>
            <a:r>
              <a:rPr lang="hu-HU" sz="4000" dirty="0">
                <a:latin typeface="+mn-lt"/>
              </a:rPr>
              <a:t> gépteremben </a:t>
            </a:r>
            <a:r>
              <a:rPr lang="hu-HU" sz="4000" b="1" dirty="0">
                <a:latin typeface="+mn-lt"/>
              </a:rPr>
              <a:t>563</a:t>
            </a:r>
            <a:r>
              <a:rPr lang="hu-HU" sz="4000" dirty="0">
                <a:latin typeface="+mn-lt"/>
              </a:rPr>
              <a:t> </a:t>
            </a:r>
            <a:r>
              <a:rPr lang="hu-HU" sz="4000" dirty="0" err="1">
                <a:latin typeface="+mn-lt"/>
              </a:rPr>
              <a:t>rack</a:t>
            </a:r>
            <a:r>
              <a:rPr lang="hu-HU" sz="4000" dirty="0">
                <a:latin typeface="+mn-lt"/>
              </a:rPr>
              <a:t>-szekrény a </a:t>
            </a:r>
            <a:r>
              <a:rPr lang="hu-HU" sz="4000" b="1" dirty="0">
                <a:latin typeface="+mn-lt"/>
              </a:rPr>
              <a:t>Fehérvári út 70</a:t>
            </a:r>
            <a:r>
              <a:rPr lang="hu-HU" sz="4000" dirty="0">
                <a:latin typeface="+mn-lt"/>
              </a:rPr>
              <a:t>. (F70) adatközpontban,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latin typeface="+mn-lt"/>
              </a:rPr>
              <a:t>másodlagosan a </a:t>
            </a:r>
            <a:r>
              <a:rPr lang="hu-HU" sz="4000" b="1" dirty="0">
                <a:latin typeface="+mn-lt"/>
              </a:rPr>
              <a:t>560</a:t>
            </a:r>
            <a:r>
              <a:rPr lang="hu-HU" sz="4000" dirty="0">
                <a:latin typeface="+mn-lt"/>
              </a:rPr>
              <a:t> m</a:t>
            </a:r>
            <a:r>
              <a:rPr lang="hu-HU" sz="4000" baseline="30000" dirty="0">
                <a:latin typeface="+mn-lt"/>
              </a:rPr>
              <a:t>2</a:t>
            </a:r>
            <a:r>
              <a:rPr lang="hu-HU" sz="4000" dirty="0">
                <a:latin typeface="+mn-lt"/>
              </a:rPr>
              <a:t> gépteremben </a:t>
            </a:r>
            <a:r>
              <a:rPr lang="hu-HU" sz="4000" b="1" dirty="0">
                <a:latin typeface="+mn-lt"/>
              </a:rPr>
              <a:t>214</a:t>
            </a:r>
            <a:r>
              <a:rPr lang="hu-HU" sz="4000" dirty="0">
                <a:latin typeface="+mn-lt"/>
              </a:rPr>
              <a:t> </a:t>
            </a:r>
            <a:r>
              <a:rPr lang="hu-HU" sz="4000" dirty="0" err="1">
                <a:latin typeface="+mn-lt"/>
              </a:rPr>
              <a:t>rack</a:t>
            </a:r>
            <a:r>
              <a:rPr lang="hu-HU" sz="4000" dirty="0">
                <a:latin typeface="+mn-lt"/>
              </a:rPr>
              <a:t>-szekrény a KFKI </a:t>
            </a:r>
            <a:r>
              <a:rPr lang="hu-HU" sz="4000" b="1" dirty="0">
                <a:latin typeface="+mn-lt"/>
              </a:rPr>
              <a:t>Wigner adatközpontban </a:t>
            </a:r>
            <a:r>
              <a:rPr lang="hu-HU" sz="4000" dirty="0">
                <a:latin typeface="+mn-lt"/>
              </a:rPr>
              <a:t>(WDC).</a:t>
            </a:r>
          </a:p>
          <a:p>
            <a:endParaRPr lang="hu-HU" sz="4000" dirty="0">
              <a:latin typeface="+mn-lt"/>
            </a:endParaRPr>
          </a:p>
          <a:p>
            <a:r>
              <a:rPr lang="hu-HU" sz="4000" dirty="0">
                <a:latin typeface="+mn-lt"/>
              </a:rPr>
              <a:t>Az így kialakított infrastruktúra </a:t>
            </a:r>
            <a:r>
              <a:rPr lang="hu-HU" sz="4000" b="1" dirty="0" err="1">
                <a:latin typeface="+mn-lt"/>
              </a:rPr>
              <a:t>georedundáns</a:t>
            </a:r>
            <a:r>
              <a:rPr lang="hu-HU" sz="4000" dirty="0">
                <a:latin typeface="+mn-lt"/>
              </a:rPr>
              <a:t> és </a:t>
            </a:r>
            <a:r>
              <a:rPr lang="hu-HU" sz="4000" b="1" dirty="0">
                <a:latin typeface="+mn-lt"/>
              </a:rPr>
              <a:t>katasztrófatűrő,</a:t>
            </a:r>
            <a:r>
              <a:rPr lang="hu-HU" sz="4000" dirty="0">
                <a:latin typeface="+mn-lt"/>
              </a:rPr>
              <a:t> a két adatközpont éves összesített rendelkezésre állása 99,95 százalék. </a:t>
            </a:r>
          </a:p>
          <a:p>
            <a:endParaRPr lang="hu-HU" sz="4000" dirty="0">
              <a:latin typeface="+mn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b="1" dirty="0">
                <a:latin typeface="+mn-lt"/>
              </a:rPr>
              <a:t>71 ezer db </a:t>
            </a:r>
            <a:r>
              <a:rPr lang="hu-HU" sz="4000" dirty="0">
                <a:latin typeface="+mn-lt"/>
              </a:rPr>
              <a:t>virtuális CPU</a:t>
            </a:r>
            <a:br>
              <a:rPr lang="hu-HU" sz="4000" dirty="0">
                <a:latin typeface="+mn-lt"/>
              </a:rPr>
            </a:br>
            <a:r>
              <a:rPr lang="hu-HU" sz="4000" b="1" dirty="0">
                <a:latin typeface="+mn-lt"/>
              </a:rPr>
              <a:t>478 ezer GB </a:t>
            </a:r>
            <a:r>
              <a:rPr lang="hu-HU" sz="4000" dirty="0">
                <a:latin typeface="+mn-lt"/>
              </a:rPr>
              <a:t>virtuális RAM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b="1" dirty="0">
                <a:latin typeface="+mn-lt"/>
              </a:rPr>
              <a:t>2 × 5 ezer TB </a:t>
            </a:r>
            <a:r>
              <a:rPr lang="hu-HU" sz="4000" dirty="0">
                <a:latin typeface="+mn-lt"/>
              </a:rPr>
              <a:t>nagysebességű tároló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b="1" dirty="0">
                <a:latin typeface="+mn-lt"/>
              </a:rPr>
              <a:t>7500 TB </a:t>
            </a:r>
            <a:r>
              <a:rPr lang="hu-HU" sz="4000" dirty="0">
                <a:latin typeface="+mn-lt"/>
              </a:rPr>
              <a:t>nagykapacitású tároló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b="1" dirty="0">
                <a:latin typeface="+mn-lt"/>
              </a:rPr>
              <a:t>168 ezer TB </a:t>
            </a:r>
            <a:r>
              <a:rPr lang="hu-HU" sz="4000" dirty="0">
                <a:latin typeface="+mn-lt"/>
              </a:rPr>
              <a:t>szalagos mentőegység</a:t>
            </a:r>
          </a:p>
        </p:txBody>
      </p:sp>
      <p:pic>
        <p:nvPicPr>
          <p:cNvPr id="2050" name="Picture 2" descr="Index - Belföld - Megnéztük a Fehérvári úti Halálcsillagot">
            <a:extLst>
              <a:ext uri="{FF2B5EF4-FFF2-40B4-BE49-F238E27FC236}">
                <a16:creationId xmlns:a16="http://schemas.microsoft.com/office/drawing/2014/main" id="{BB7FE519-0023-49F9-ACFD-79EB7E4BB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0425" y="8355257"/>
            <a:ext cx="8708962" cy="4904686"/>
          </a:xfrm>
          <a:prstGeom prst="rect">
            <a:avLst/>
          </a:prstGeom>
          <a:ln w="88900" cap="sq" cmpd="thickThin">
            <a:solidFill>
              <a:srgbClr val="005A7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ISZ Zrt. - Új kormányzati adatközpont épül">
            <a:extLst>
              <a:ext uri="{FF2B5EF4-FFF2-40B4-BE49-F238E27FC236}">
                <a16:creationId xmlns:a16="http://schemas.microsoft.com/office/drawing/2014/main" id="{255D76B7-022D-4008-8432-6A325D521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2225" y="6296686"/>
            <a:ext cx="6833248" cy="4251798"/>
          </a:xfrm>
          <a:prstGeom prst="rect">
            <a:avLst/>
          </a:prstGeom>
          <a:ln w="88900" cap="sq" cmpd="thickThin">
            <a:solidFill>
              <a:srgbClr val="005A7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51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940365D-47A5-429A-A2CC-F2806F936D5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pt-BR" dirty="0"/>
              <a:t>Digitális</a:t>
            </a:r>
            <a:r>
              <a:rPr lang="hu-HU" dirty="0"/>
              <a:t> </a:t>
            </a:r>
            <a:r>
              <a:rPr lang="pt-BR" dirty="0"/>
              <a:t>Állampolgárság</a:t>
            </a:r>
            <a:r>
              <a:rPr lang="hu-HU" dirty="0"/>
              <a:t> P</a:t>
            </a:r>
            <a:r>
              <a:rPr lang="pt-BR" dirty="0"/>
              <a:t>rogram</a:t>
            </a:r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C40B150-4114-4781-B507-8A9723CBD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</a:t>
            </a:fld>
            <a:endParaRPr lang="hu-HU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AC3EA12E-1616-4D13-97EA-929CD2EF6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3225" y="5676037"/>
            <a:ext cx="5509652" cy="5296763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50F577E8-74A3-43AF-9BD3-108C976554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31266" y="1882620"/>
            <a:ext cx="14061783" cy="11376180"/>
          </a:xfrm>
          <a:prstGeom prst="rect">
            <a:avLst/>
          </a:prstGeom>
        </p:spPr>
      </p:pic>
      <p:sp>
        <p:nvSpPr>
          <p:cNvPr id="10" name="Téglalap 9">
            <a:extLst>
              <a:ext uri="{FF2B5EF4-FFF2-40B4-BE49-F238E27FC236}">
                <a16:creationId xmlns:a16="http://schemas.microsoft.com/office/drawing/2014/main" id="{0249CE56-AEF3-4B4F-A059-C5D348041FC1}"/>
              </a:ext>
            </a:extLst>
          </p:cNvPr>
          <p:cNvSpPr/>
          <p:nvPr/>
        </p:nvSpPr>
        <p:spPr>
          <a:xfrm>
            <a:off x="14017625" y="10972800"/>
            <a:ext cx="8144523" cy="1754326"/>
          </a:xfrm>
          <a:prstGeom prst="rect">
            <a:avLst/>
          </a:prstGeom>
          <a:solidFill>
            <a:srgbClr val="6DC3C3"/>
          </a:solidFill>
        </p:spPr>
        <p:txBody>
          <a:bodyPr wrap="square">
            <a:spAutoFit/>
          </a:bodyPr>
          <a:lstStyle/>
          <a:p>
            <a:pPr algn="ctr"/>
            <a:r>
              <a:rPr lang="hu-HU" sz="5400" b="1" dirty="0">
                <a:latin typeface="+mn-lt"/>
              </a:rPr>
              <a:t>Életesemény-középpontú szolgáltatások</a:t>
            </a:r>
          </a:p>
        </p:txBody>
      </p:sp>
      <p:sp>
        <p:nvSpPr>
          <p:cNvPr id="12" name="Téglalap 11">
            <a:extLst>
              <a:ext uri="{FF2B5EF4-FFF2-40B4-BE49-F238E27FC236}">
                <a16:creationId xmlns:a16="http://schemas.microsoft.com/office/drawing/2014/main" id="{A2BF370D-459C-4635-A84C-06E146A9FE8E}"/>
              </a:ext>
            </a:extLst>
          </p:cNvPr>
          <p:cNvSpPr/>
          <p:nvPr/>
        </p:nvSpPr>
        <p:spPr>
          <a:xfrm>
            <a:off x="971191" y="2349043"/>
            <a:ext cx="7179034" cy="2800767"/>
          </a:xfrm>
          <a:prstGeom prst="rect">
            <a:avLst/>
          </a:prstGeom>
          <a:solidFill>
            <a:srgbClr val="005A7A"/>
          </a:solidFill>
        </p:spPr>
        <p:txBody>
          <a:bodyPr wrap="square">
            <a:spAutoFit/>
          </a:bodyPr>
          <a:lstStyle/>
          <a:p>
            <a:pPr algn="ctr"/>
            <a:r>
              <a:rPr lang="hu-HU" sz="4400" b="1" dirty="0">
                <a:solidFill>
                  <a:schemeClr val="bg2"/>
                </a:solidFill>
                <a:highlight>
                  <a:srgbClr val="005A7A"/>
                </a:highlight>
                <a:latin typeface="+mn-lt"/>
              </a:rPr>
              <a:t>Visszaadjuk az állampolgároknak az időt, hogy azzal foglalkozzanak, amivel szeretnének.</a:t>
            </a:r>
          </a:p>
        </p:txBody>
      </p:sp>
    </p:spTree>
    <p:extLst>
      <p:ext uri="{BB962C8B-B14F-4D97-AF65-F5344CB8AC3E}">
        <p14:creationId xmlns:p14="http://schemas.microsoft.com/office/powerpoint/2010/main" val="1228045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BC2FB71-7892-46CD-AA70-DF9711001D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Lechner vízió: Gyorsítósávot építünk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81D758F-0A21-4D3A-8775-A5CDE0FE2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5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FAB839E3-C635-478D-B0E9-D44DF38869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78" r="52863"/>
          <a:stretch/>
        </p:blipFill>
        <p:spPr>
          <a:xfrm>
            <a:off x="13624101" y="954088"/>
            <a:ext cx="9825802" cy="1044000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95072EDB-60F5-42E3-AFA2-904DC72BBF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988"/>
          <a:stretch/>
        </p:blipFill>
        <p:spPr>
          <a:xfrm>
            <a:off x="13999254" y="954087"/>
            <a:ext cx="9450649" cy="1044000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E86FB962-9800-4DE4-82B5-1AC920707C42}"/>
              </a:ext>
            </a:extLst>
          </p:cNvPr>
          <p:cNvSpPr txBox="1"/>
          <p:nvPr/>
        </p:nvSpPr>
        <p:spPr>
          <a:xfrm>
            <a:off x="754121" y="4445132"/>
            <a:ext cx="11822397" cy="646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just"/>
            <a:r>
              <a:rPr lang="hu-HU" sz="4000" dirty="0">
                <a:latin typeface="+mn-lt"/>
              </a:rPr>
              <a:t> Az </a:t>
            </a:r>
            <a:r>
              <a:rPr lang="hu-HU" sz="5400" b="1" dirty="0">
                <a:highlight>
                  <a:srgbClr val="6DC3C3"/>
                </a:highlight>
                <a:latin typeface="+mn-lt"/>
              </a:rPr>
              <a:t>EING</a:t>
            </a:r>
            <a:r>
              <a:rPr lang="hu-HU" sz="4000" dirty="0">
                <a:latin typeface="+mn-lt"/>
              </a:rPr>
              <a:t>  az ingatlan-nyilvántartási, földmérési, telek-alakítási, földforgalmi, földvédelmi- és földhasználati-nyilvántartási, valamint a földműves-nyilvántartási </a:t>
            </a:r>
            <a:r>
              <a:rPr lang="hu-HU" sz="4000" b="1" dirty="0">
                <a:latin typeface="+mn-lt"/>
              </a:rPr>
              <a:t>eljárásokat támogató </a:t>
            </a:r>
            <a:r>
              <a:rPr lang="hu-HU" sz="4000" dirty="0">
                <a:latin typeface="+mn-lt"/>
              </a:rPr>
              <a:t>informatikai rendszer, amelyet a Lechner Nonprofit Kft. üzemeltet.</a:t>
            </a:r>
          </a:p>
          <a:p>
            <a:endParaRPr lang="hu-HU" sz="4000" dirty="0">
              <a:latin typeface="+mn-lt"/>
            </a:endParaRPr>
          </a:p>
          <a:p>
            <a:r>
              <a:rPr lang="hu-HU" sz="4000" dirty="0">
                <a:latin typeface="+mn-lt"/>
              </a:rPr>
              <a:t>Az e-ING rendszer elindítása része az ingatlan-nyilvántartás </a:t>
            </a:r>
            <a:r>
              <a:rPr lang="hu-HU" sz="4000" b="1" dirty="0">
                <a:latin typeface="+mn-lt"/>
              </a:rPr>
              <a:t>teljes körű megújításának</a:t>
            </a:r>
            <a:r>
              <a:rPr lang="hu-HU" sz="4000" dirty="0">
                <a:latin typeface="+mn-lt"/>
              </a:rPr>
              <a:t>, </a:t>
            </a:r>
          </a:p>
          <a:p>
            <a:r>
              <a:rPr lang="hu-HU" sz="4000" dirty="0">
                <a:latin typeface="+mn-lt"/>
              </a:rPr>
              <a:t>aminek keretében ezentúl </a:t>
            </a:r>
            <a:r>
              <a:rPr lang="hu-HU" sz="4000" b="1" dirty="0">
                <a:latin typeface="+mn-lt"/>
              </a:rPr>
              <a:t>gyorsabban</a:t>
            </a:r>
            <a:r>
              <a:rPr lang="hu-HU" sz="4000" dirty="0">
                <a:latin typeface="+mn-lt"/>
              </a:rPr>
              <a:t> és </a:t>
            </a:r>
            <a:r>
              <a:rPr lang="hu-HU" sz="4000" b="1" dirty="0">
                <a:latin typeface="+mn-lt"/>
              </a:rPr>
              <a:t>kényelmesebben</a:t>
            </a:r>
            <a:r>
              <a:rPr lang="hu-HU" sz="4000" dirty="0">
                <a:latin typeface="+mn-lt"/>
              </a:rPr>
              <a:t> lehet ügyeket intézni.</a:t>
            </a:r>
          </a:p>
        </p:txBody>
      </p:sp>
      <p:pic>
        <p:nvPicPr>
          <p:cNvPr id="8" name="Kép 4" descr="image001">
            <a:extLst>
              <a:ext uri="{FF2B5EF4-FFF2-40B4-BE49-F238E27FC236}">
                <a16:creationId xmlns:a16="http://schemas.microsoft.com/office/drawing/2014/main" id="{178780A6-F723-41A0-A03C-5967A0BD7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433" y="2291933"/>
            <a:ext cx="9090283" cy="167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097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829ACFAF-C92A-48C7-9C88-15C17827E3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– fő célok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0D7D1A63-34EA-464E-ADA8-872C398A0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6</a:t>
            </a:fld>
            <a:endParaRPr lang="hu-HU" dirty="0"/>
          </a:p>
        </p:txBody>
      </p:sp>
      <p:grpSp>
        <p:nvGrpSpPr>
          <p:cNvPr id="8" name="Csoportba foglalás 7">
            <a:extLst>
              <a:ext uri="{FF2B5EF4-FFF2-40B4-BE49-F238E27FC236}">
                <a16:creationId xmlns:a16="http://schemas.microsoft.com/office/drawing/2014/main" id="{2677E952-6203-417F-8598-D44C1A468409}"/>
              </a:ext>
            </a:extLst>
          </p:cNvPr>
          <p:cNvGrpSpPr/>
          <p:nvPr/>
        </p:nvGrpSpPr>
        <p:grpSpPr>
          <a:xfrm>
            <a:off x="1224789" y="7989794"/>
            <a:ext cx="10193873" cy="3424184"/>
            <a:chOff x="1224789" y="7989794"/>
            <a:chExt cx="10193873" cy="3424184"/>
          </a:xfrm>
        </p:grpSpPr>
        <p:sp>
          <p:nvSpPr>
            <p:cNvPr id="37" name="Subtitle 2">
              <a:extLst>
                <a:ext uri="{FF2B5EF4-FFF2-40B4-BE49-F238E27FC236}">
                  <a16:creationId xmlns:a16="http://schemas.microsoft.com/office/drawing/2014/main" id="{72E86479-DBBA-4CAB-B3AD-592EE92A05C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90188" y="8788688"/>
              <a:ext cx="9028474" cy="2625290"/>
            </a:xfrm>
            <a:prstGeom prst="rect">
              <a:avLst/>
            </a:prstGeom>
            <a:noFill/>
            <a:ln>
              <a:noFill/>
            </a:ln>
          </p:spPr>
          <p:txBody>
            <a:bodyPr lIns="217490" tIns="108745" rIns="217490" bIns="108745">
              <a:spAutoFit/>
            </a:bodyPr>
            <a:lstStyle>
              <a:lvl1pPr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1pPr>
              <a:lvl2pPr marL="1087438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2pPr>
              <a:lvl3pPr marL="2174875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3pPr>
              <a:lvl4pPr marL="3262313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4pPr>
              <a:lvl5pPr marL="4349750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5pPr>
              <a:lvl6pPr marL="48069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6pPr>
              <a:lvl7pPr marL="52641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7pPr>
              <a:lvl8pPr marL="57213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8pPr>
              <a:lvl9pPr marL="61785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9pPr>
            </a:lstStyle>
            <a:p>
              <a:pPr eaLnBrk="1" hangingPunct="1">
                <a:lnSpc>
                  <a:spcPts val="4038"/>
                </a:lnSpc>
                <a:spcBef>
                  <a:spcPts val="2000"/>
                </a:spcBef>
                <a:buFont typeface="Arial" panose="020B0604020202020204" pitchFamily="34" charset="0"/>
                <a:buNone/>
                <a:defRPr/>
              </a:pPr>
              <a:r>
                <a:rPr lang="hu-HU" sz="4000" dirty="0">
                  <a:solidFill>
                    <a:srgbClr val="005A7A"/>
                  </a:solidFill>
                  <a:latin typeface="+mn-lt"/>
                </a:rPr>
                <a:t>A rendszerbe elektronikus azonosítással lehet belépni, támogatja a digitális aláírást és jogosultsági szintek kerülnek beállításra.</a:t>
              </a:r>
              <a:endParaRPr lang="en-US" altLang="hu-HU" sz="4000" dirty="0">
                <a:solidFill>
                  <a:srgbClr val="005A7A"/>
                </a:solidFill>
                <a:latin typeface="+mn-lt"/>
                <a:ea typeface="Lato Light" panose="020F0302020204030204" pitchFamily="34" charset="0"/>
                <a:cs typeface="Lato Light" panose="020F0302020204030204" pitchFamily="34" charset="0"/>
              </a:endParaRPr>
            </a:p>
          </p:txBody>
        </p:sp>
        <p:sp>
          <p:nvSpPr>
            <p:cNvPr id="38" name="TextBox 12">
              <a:extLst>
                <a:ext uri="{FF2B5EF4-FFF2-40B4-BE49-F238E27FC236}">
                  <a16:creationId xmlns:a16="http://schemas.microsoft.com/office/drawing/2014/main" id="{EAD13836-E59A-490B-9664-9B9D35D00D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4366" y="7989794"/>
              <a:ext cx="5306628" cy="82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9pPr>
            </a:lstStyle>
            <a:p>
              <a:pPr lvl="0">
                <a:lnSpc>
                  <a:spcPct val="105000"/>
                </a:lnSpc>
                <a:spcAft>
                  <a:spcPts val="800"/>
                </a:spcAft>
              </a:pPr>
              <a:r>
                <a:rPr lang="hu-HU" sz="4000" b="1" dirty="0">
                  <a:solidFill>
                    <a:srgbClr val="005A7A"/>
                  </a:solidFill>
                  <a:latin typeface="+mn-lt"/>
                  <a:cs typeface="Lato" panose="020B0604020202020204" pitchFamily="34" charset="0"/>
                </a:rPr>
                <a:t>Biztonságos hitelesítés</a:t>
              </a:r>
            </a:p>
          </p:txBody>
        </p:sp>
        <p:sp>
          <p:nvSpPr>
            <p:cNvPr id="39" name="Oval 57">
              <a:extLst>
                <a:ext uri="{FF2B5EF4-FFF2-40B4-BE49-F238E27FC236}">
                  <a16:creationId xmlns:a16="http://schemas.microsoft.com/office/drawing/2014/main" id="{A47C1A45-3FF2-46B5-A443-CF947DB0CF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24789" y="8197120"/>
              <a:ext cx="1089412" cy="11833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4000" dirty="0"/>
            </a:p>
          </p:txBody>
        </p:sp>
      </p:grpSp>
      <p:grpSp>
        <p:nvGrpSpPr>
          <p:cNvPr id="6" name="Csoportba foglalás 5">
            <a:extLst>
              <a:ext uri="{FF2B5EF4-FFF2-40B4-BE49-F238E27FC236}">
                <a16:creationId xmlns:a16="http://schemas.microsoft.com/office/drawing/2014/main" id="{8430B5F8-4311-44E5-963C-0CAD6F118B2C}"/>
              </a:ext>
            </a:extLst>
          </p:cNvPr>
          <p:cNvGrpSpPr/>
          <p:nvPr/>
        </p:nvGrpSpPr>
        <p:grpSpPr>
          <a:xfrm>
            <a:off x="1122077" y="2489646"/>
            <a:ext cx="10274550" cy="2837144"/>
            <a:chOff x="1122077" y="2489646"/>
            <a:chExt cx="10274550" cy="2837144"/>
          </a:xfrm>
        </p:grpSpPr>
        <p:sp>
          <p:nvSpPr>
            <p:cNvPr id="34" name="Subtitle 2">
              <a:extLst>
                <a:ext uri="{FF2B5EF4-FFF2-40B4-BE49-F238E27FC236}">
                  <a16:creationId xmlns:a16="http://schemas.microsoft.com/office/drawing/2014/main" id="{C43AB977-C290-4ACC-9139-5368606308C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66469" y="3292499"/>
              <a:ext cx="9030158" cy="2034291"/>
            </a:xfrm>
            <a:prstGeom prst="rect">
              <a:avLst/>
            </a:prstGeom>
            <a:noFill/>
            <a:ln>
              <a:noFill/>
            </a:ln>
          </p:spPr>
          <p:txBody>
            <a:bodyPr lIns="217490" tIns="108745" rIns="217490" bIns="108745">
              <a:spAutoFit/>
            </a:bodyPr>
            <a:lstStyle>
              <a:lvl1pPr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1pPr>
              <a:lvl2pPr marL="1087438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2pPr>
              <a:lvl3pPr marL="2174875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3pPr>
              <a:lvl4pPr marL="3262313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4pPr>
              <a:lvl5pPr marL="4349750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5pPr>
              <a:lvl6pPr marL="48069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6pPr>
              <a:lvl7pPr marL="52641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7pPr>
              <a:lvl8pPr marL="57213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8pPr>
              <a:lvl9pPr marL="61785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9pPr>
            </a:lstStyle>
            <a:p>
              <a:pPr eaLnBrk="1" hangingPunct="1">
                <a:lnSpc>
                  <a:spcPts val="4038"/>
                </a:lnSpc>
                <a:spcBef>
                  <a:spcPts val="2000"/>
                </a:spcBef>
                <a:buFont typeface="Arial" panose="020B0604020202020204" pitchFamily="34" charset="0"/>
                <a:buNone/>
                <a:defRPr/>
              </a:pPr>
              <a:r>
                <a:rPr lang="hu-HU" altLang="hu-HU" sz="4000" dirty="0">
                  <a:solidFill>
                    <a:srgbClr val="005A7A"/>
                  </a:solidFill>
                  <a:latin typeface="+mn-lt"/>
                  <a:ea typeface="Lato Light" panose="020F0302020204030204" pitchFamily="34" charset="0"/>
                  <a:cs typeface="Lato Light" panose="020F0302020204030204" pitchFamily="34" charset="0"/>
                </a:rPr>
                <a:t>Időt spórolunk meg az állampolgárok és a jogi képviselők (ügyvédek, közjegyzők, végrehajtok) számára.</a:t>
              </a:r>
              <a:endParaRPr lang="en-US" altLang="hu-HU" sz="4000" dirty="0">
                <a:solidFill>
                  <a:srgbClr val="005A7A"/>
                </a:solidFill>
                <a:latin typeface="+mn-lt"/>
                <a:ea typeface="Lato Light" panose="020F0302020204030204" pitchFamily="34" charset="0"/>
                <a:cs typeface="Lato Light" panose="020F0302020204030204" pitchFamily="34" charset="0"/>
              </a:endParaRPr>
            </a:p>
          </p:txBody>
        </p:sp>
        <p:sp>
          <p:nvSpPr>
            <p:cNvPr id="35" name="TextBox 16">
              <a:extLst>
                <a:ext uri="{FF2B5EF4-FFF2-40B4-BE49-F238E27FC236}">
                  <a16:creationId xmlns:a16="http://schemas.microsoft.com/office/drawing/2014/main" id="{784624C7-5F4E-4782-B321-E0E7F9A8CE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902" y="2489646"/>
              <a:ext cx="7092347" cy="815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hu-HU" sz="4000" b="1" dirty="0">
                  <a:solidFill>
                    <a:srgbClr val="005A7A"/>
                  </a:solidFill>
                  <a:latin typeface="+mn-lt"/>
                  <a:cs typeface="Lato" panose="020B0604020202020204" pitchFamily="34" charset="0"/>
                </a:rPr>
                <a:t>Digitális ügyintézés lehetősége</a:t>
              </a:r>
              <a:endParaRPr lang="en-US" altLang="en-US" sz="4000" b="1" dirty="0">
                <a:solidFill>
                  <a:srgbClr val="005A7A"/>
                </a:solidFill>
                <a:latin typeface="+mn-lt"/>
                <a:cs typeface="Lato" panose="020B0604020202020204" pitchFamily="34" charset="0"/>
              </a:endParaRPr>
            </a:p>
          </p:txBody>
        </p:sp>
        <p:sp>
          <p:nvSpPr>
            <p:cNvPr id="36" name="Oval 58">
              <a:extLst>
                <a:ext uri="{FF2B5EF4-FFF2-40B4-BE49-F238E27FC236}">
                  <a16:creationId xmlns:a16="http://schemas.microsoft.com/office/drawing/2014/main" id="{962A5895-C05C-4F27-A9F7-0EE1D17E83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22077" y="2758428"/>
              <a:ext cx="1089412" cy="11833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4000" dirty="0"/>
            </a:p>
          </p:txBody>
        </p:sp>
      </p:grpSp>
      <p:sp>
        <p:nvSpPr>
          <p:cNvPr id="12" name="Shape 2645">
            <a:extLst>
              <a:ext uri="{FF2B5EF4-FFF2-40B4-BE49-F238E27FC236}">
                <a16:creationId xmlns:a16="http://schemas.microsoft.com/office/drawing/2014/main" id="{16DDB9A9-3C84-4025-B145-44CAE894E047}"/>
              </a:ext>
            </a:extLst>
          </p:cNvPr>
          <p:cNvSpPr/>
          <p:nvPr/>
        </p:nvSpPr>
        <p:spPr>
          <a:xfrm>
            <a:off x="1388116" y="3111431"/>
            <a:ext cx="592694" cy="468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Lato Regular" charset="0"/>
              <a:cs typeface="Lato Regular" charset="0"/>
              <a:sym typeface="Gill Sans"/>
            </a:endParaRPr>
          </a:p>
        </p:txBody>
      </p:sp>
      <p:grpSp>
        <p:nvGrpSpPr>
          <p:cNvPr id="7" name="Csoportba foglalás 6">
            <a:extLst>
              <a:ext uri="{FF2B5EF4-FFF2-40B4-BE49-F238E27FC236}">
                <a16:creationId xmlns:a16="http://schemas.microsoft.com/office/drawing/2014/main" id="{60128C17-6EDC-48F1-8AE9-F6E50B7050D0}"/>
              </a:ext>
            </a:extLst>
          </p:cNvPr>
          <p:cNvGrpSpPr/>
          <p:nvPr/>
        </p:nvGrpSpPr>
        <p:grpSpPr>
          <a:xfrm>
            <a:off x="1122077" y="5254165"/>
            <a:ext cx="10316718" cy="2837544"/>
            <a:chOff x="1122077" y="5254165"/>
            <a:chExt cx="10316718" cy="2837544"/>
          </a:xfrm>
        </p:grpSpPr>
        <p:sp>
          <p:nvSpPr>
            <p:cNvPr id="31" name="Subtitle 2">
              <a:extLst>
                <a:ext uri="{FF2B5EF4-FFF2-40B4-BE49-F238E27FC236}">
                  <a16:creationId xmlns:a16="http://schemas.microsoft.com/office/drawing/2014/main" id="{22006EFB-B871-4234-B29F-1A2DEAD5B19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408637" y="6057418"/>
              <a:ext cx="9030158" cy="2034291"/>
            </a:xfrm>
            <a:prstGeom prst="rect">
              <a:avLst/>
            </a:prstGeom>
            <a:noFill/>
            <a:ln>
              <a:noFill/>
            </a:ln>
          </p:spPr>
          <p:txBody>
            <a:bodyPr lIns="217490" tIns="108745" rIns="217490" bIns="108745">
              <a:spAutoFit/>
            </a:bodyPr>
            <a:lstStyle>
              <a:lvl1pPr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1pPr>
              <a:lvl2pPr marL="1087438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2pPr>
              <a:lvl3pPr marL="2174875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3pPr>
              <a:lvl4pPr marL="3262313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4pPr>
              <a:lvl5pPr marL="4349750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5pPr>
              <a:lvl6pPr marL="48069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6pPr>
              <a:lvl7pPr marL="52641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7pPr>
              <a:lvl8pPr marL="57213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8pPr>
              <a:lvl9pPr marL="61785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9pPr>
            </a:lstStyle>
            <a:p>
              <a:pPr eaLnBrk="1" hangingPunct="1">
                <a:lnSpc>
                  <a:spcPts val="4038"/>
                </a:lnSpc>
                <a:spcBef>
                  <a:spcPts val="2000"/>
                </a:spcBef>
                <a:defRPr/>
              </a:pPr>
              <a:r>
                <a:rPr lang="hu-HU" sz="4000" dirty="0">
                  <a:solidFill>
                    <a:srgbClr val="005A7A"/>
                  </a:solidFill>
                  <a:latin typeface="+mn-lt"/>
                </a:rPr>
                <a:t>Az ismétlődő feladatok automatizálásával jelentősen gyorsíthatók az ügyintézési lépések.</a:t>
              </a:r>
              <a:endParaRPr lang="en-US" altLang="hu-HU" sz="4000" dirty="0">
                <a:solidFill>
                  <a:srgbClr val="005A7A"/>
                </a:solidFill>
                <a:latin typeface="+mn-lt"/>
              </a:endParaRPr>
            </a:p>
          </p:txBody>
        </p:sp>
        <p:sp>
          <p:nvSpPr>
            <p:cNvPr id="32" name="TextBox 20">
              <a:extLst>
                <a:ext uri="{FF2B5EF4-FFF2-40B4-BE49-F238E27FC236}">
                  <a16:creationId xmlns:a16="http://schemas.microsoft.com/office/drawing/2014/main" id="{7D93E32D-5DC0-4C3D-966B-DDA16B13AA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902" y="5254165"/>
              <a:ext cx="7850038" cy="815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9pPr>
            </a:lstStyle>
            <a:p>
              <a:pPr eaLnBrk="1" hangingPunct="1"/>
              <a:r>
                <a:rPr lang="hu-HU" altLang="en-US" sz="4000" b="1" dirty="0">
                  <a:solidFill>
                    <a:srgbClr val="005A7A"/>
                  </a:solidFill>
                  <a:latin typeface="+mn-lt"/>
                  <a:cs typeface="Lato" panose="020B0604020202020204" pitchFamily="34" charset="0"/>
                </a:rPr>
                <a:t>Ügyintézési folyamatok gyorsítása</a:t>
              </a:r>
              <a:endParaRPr lang="en-US" altLang="en-US" sz="4000" b="1" dirty="0">
                <a:solidFill>
                  <a:srgbClr val="005A7A"/>
                </a:solidFill>
                <a:latin typeface="+mn-lt"/>
                <a:cs typeface="Lato" panose="020B0604020202020204" pitchFamily="34" charset="0"/>
              </a:endParaRPr>
            </a:p>
          </p:txBody>
        </p:sp>
        <p:sp>
          <p:nvSpPr>
            <p:cNvPr id="33" name="Oval 60">
              <a:extLst>
                <a:ext uri="{FF2B5EF4-FFF2-40B4-BE49-F238E27FC236}">
                  <a16:creationId xmlns:a16="http://schemas.microsoft.com/office/drawing/2014/main" id="{F01F4E95-73EB-4AE3-9420-01ED7EE864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22077" y="5587443"/>
              <a:ext cx="1089412" cy="118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4000" dirty="0"/>
            </a:p>
          </p:txBody>
        </p:sp>
      </p:grpSp>
      <p:grpSp>
        <p:nvGrpSpPr>
          <p:cNvPr id="40" name="Csoportba foglalás 39">
            <a:extLst>
              <a:ext uri="{FF2B5EF4-FFF2-40B4-BE49-F238E27FC236}">
                <a16:creationId xmlns:a16="http://schemas.microsoft.com/office/drawing/2014/main" id="{0B5AD7EE-55B1-420C-9A8C-B775EE53BEC0}"/>
              </a:ext>
            </a:extLst>
          </p:cNvPr>
          <p:cNvGrpSpPr/>
          <p:nvPr/>
        </p:nvGrpSpPr>
        <p:grpSpPr>
          <a:xfrm>
            <a:off x="13102601" y="5238291"/>
            <a:ext cx="10319373" cy="2308111"/>
            <a:chOff x="13102601" y="5238291"/>
            <a:chExt cx="10319373" cy="2308111"/>
          </a:xfrm>
        </p:grpSpPr>
        <p:sp>
          <p:nvSpPr>
            <p:cNvPr id="25" name="Subtitle 2">
              <a:extLst>
                <a:ext uri="{FF2B5EF4-FFF2-40B4-BE49-F238E27FC236}">
                  <a16:creationId xmlns:a16="http://schemas.microsoft.com/office/drawing/2014/main" id="{8C4FBCB5-C3B3-4089-87DE-99EA6CEE5F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320423" y="6694107"/>
              <a:ext cx="9028474" cy="852295"/>
            </a:xfrm>
            <a:prstGeom prst="rect">
              <a:avLst/>
            </a:prstGeom>
            <a:noFill/>
            <a:ln>
              <a:noFill/>
            </a:ln>
          </p:spPr>
          <p:txBody>
            <a:bodyPr lIns="217490" tIns="108745" rIns="217490" bIns="108745">
              <a:spAutoFit/>
            </a:bodyPr>
            <a:lstStyle>
              <a:lvl1pPr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1pPr>
              <a:lvl2pPr marL="1087438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2pPr>
              <a:lvl3pPr marL="2174875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3pPr>
              <a:lvl4pPr marL="3262313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4pPr>
              <a:lvl5pPr marL="4349750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5pPr>
              <a:lvl6pPr marL="48069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6pPr>
              <a:lvl7pPr marL="52641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7pPr>
              <a:lvl8pPr marL="57213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8pPr>
              <a:lvl9pPr marL="61785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9pPr>
            </a:lstStyle>
            <a:p>
              <a:pPr eaLnBrk="1" hangingPunct="1">
                <a:lnSpc>
                  <a:spcPts val="4038"/>
                </a:lnSpc>
                <a:spcBef>
                  <a:spcPts val="2000"/>
                </a:spcBef>
                <a:buFont typeface="Arial" panose="020B0604020202020204" pitchFamily="34" charset="0"/>
                <a:buNone/>
                <a:defRPr/>
              </a:pPr>
              <a:r>
                <a:rPr lang="hu-HU" altLang="hu-HU" sz="4000" dirty="0">
                  <a:solidFill>
                    <a:srgbClr val="005A7A"/>
                  </a:solidFill>
                  <a:latin typeface="+mn-lt"/>
                  <a:ea typeface="Lato Light" panose="020F0302020204030204" pitchFamily="34" charset="0"/>
                  <a:cs typeface="Lato Light" panose="020F0302020204030204" pitchFamily="34" charset="0"/>
                </a:rPr>
                <a:t>Minden honnan elérhető és intézhető.</a:t>
              </a:r>
              <a:endParaRPr lang="en-US" altLang="hu-HU" sz="4000" dirty="0">
                <a:solidFill>
                  <a:srgbClr val="005A7A"/>
                </a:solidFill>
                <a:latin typeface="+mn-lt"/>
                <a:ea typeface="Lato Light" panose="020F0302020204030204" pitchFamily="34" charset="0"/>
                <a:cs typeface="Lato Light" panose="020F0302020204030204" pitchFamily="34" charset="0"/>
              </a:endParaRPr>
            </a:p>
          </p:txBody>
        </p:sp>
        <p:sp>
          <p:nvSpPr>
            <p:cNvPr id="26" name="TextBox 12">
              <a:extLst>
                <a:ext uri="{FF2B5EF4-FFF2-40B4-BE49-F238E27FC236}">
                  <a16:creationId xmlns:a16="http://schemas.microsoft.com/office/drawing/2014/main" id="{936F5F14-ABFB-429F-B7E2-C6DC093104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77939" y="5238291"/>
              <a:ext cx="8944035" cy="1441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9pPr>
            </a:lstStyle>
            <a:p>
              <a:pPr>
                <a:lnSpc>
                  <a:spcPct val="105000"/>
                </a:lnSpc>
                <a:spcAft>
                  <a:spcPts val="800"/>
                </a:spcAft>
              </a:pPr>
              <a:r>
                <a:rPr lang="hu-HU" sz="4000" b="1" dirty="0">
                  <a:solidFill>
                    <a:srgbClr val="005A7A"/>
                  </a:solidFill>
                  <a:latin typeface="+mn-lt"/>
                  <a:cs typeface="Lato" panose="020B0604020202020204" pitchFamily="34" charset="0"/>
                </a:rPr>
                <a:t>Egységes integrált rendszer használata </a:t>
              </a:r>
              <a:br>
                <a:rPr lang="hu-HU" sz="4000" b="1" dirty="0">
                  <a:solidFill>
                    <a:srgbClr val="005A7A"/>
                  </a:solidFill>
                  <a:latin typeface="+mn-lt"/>
                  <a:cs typeface="Lato" panose="020B0604020202020204" pitchFamily="34" charset="0"/>
                </a:rPr>
              </a:br>
              <a:r>
                <a:rPr lang="hu-HU" sz="4000" b="1" dirty="0">
                  <a:solidFill>
                    <a:srgbClr val="005A7A"/>
                  </a:solidFill>
                  <a:latin typeface="+mn-lt"/>
                  <a:cs typeface="Lato" panose="020B0604020202020204" pitchFamily="34" charset="0"/>
                </a:rPr>
                <a:t>az egész országban </a:t>
              </a:r>
            </a:p>
          </p:txBody>
        </p:sp>
        <p:sp>
          <p:nvSpPr>
            <p:cNvPr id="27" name="Oval 57">
              <a:extLst>
                <a:ext uri="{FF2B5EF4-FFF2-40B4-BE49-F238E27FC236}">
                  <a16:creationId xmlns:a16="http://schemas.microsoft.com/office/drawing/2014/main" id="{ACCB559B-4D80-4E4D-BFB2-E1A064527C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102601" y="5446601"/>
              <a:ext cx="1089412" cy="1183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4000" dirty="0">
                <a:solidFill>
                  <a:schemeClr val="bg1"/>
                </a:solidFill>
                <a:highlight>
                  <a:srgbClr val="005A7A"/>
                </a:highlight>
              </a:endParaRPr>
            </a:p>
          </p:txBody>
        </p:sp>
      </p:grpSp>
      <p:sp>
        <p:nvSpPr>
          <p:cNvPr id="16" name="Shape 2526">
            <a:extLst>
              <a:ext uri="{FF2B5EF4-FFF2-40B4-BE49-F238E27FC236}">
                <a16:creationId xmlns:a16="http://schemas.microsoft.com/office/drawing/2014/main" id="{A26A13EC-B342-4D76-A79F-6E20107BD32B}"/>
              </a:ext>
            </a:extLst>
          </p:cNvPr>
          <p:cNvSpPr/>
          <p:nvPr/>
        </p:nvSpPr>
        <p:spPr bwMode="auto">
          <a:xfrm>
            <a:off x="1371277" y="5861277"/>
            <a:ext cx="591010" cy="643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Lato" charset="0"/>
              <a:cs typeface="Lato" charset="0"/>
              <a:sym typeface="Gill Sans"/>
            </a:endParaRPr>
          </a:p>
        </p:txBody>
      </p:sp>
      <p:grpSp>
        <p:nvGrpSpPr>
          <p:cNvPr id="43" name="Csoportba foglalás 42">
            <a:extLst>
              <a:ext uri="{FF2B5EF4-FFF2-40B4-BE49-F238E27FC236}">
                <a16:creationId xmlns:a16="http://schemas.microsoft.com/office/drawing/2014/main" id="{BE204C1D-781E-4C99-A494-C49E3AB75182}"/>
              </a:ext>
            </a:extLst>
          </p:cNvPr>
          <p:cNvGrpSpPr/>
          <p:nvPr/>
        </p:nvGrpSpPr>
        <p:grpSpPr>
          <a:xfrm>
            <a:off x="13102601" y="2477770"/>
            <a:ext cx="10254417" cy="2760520"/>
            <a:chOff x="13102601" y="2477770"/>
            <a:chExt cx="10254417" cy="2760520"/>
          </a:xfrm>
        </p:grpSpPr>
        <p:sp>
          <p:nvSpPr>
            <p:cNvPr id="30" name="Oval 57">
              <a:extLst>
                <a:ext uri="{FF2B5EF4-FFF2-40B4-BE49-F238E27FC236}">
                  <a16:creationId xmlns:a16="http://schemas.microsoft.com/office/drawing/2014/main" id="{A9E265D4-6828-4834-8A47-0ADD698E8D5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102601" y="2794536"/>
              <a:ext cx="1089412" cy="11833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4000" dirty="0"/>
            </a:p>
          </p:txBody>
        </p:sp>
        <p:grpSp>
          <p:nvGrpSpPr>
            <p:cNvPr id="42" name="Csoportba foglalás 41">
              <a:extLst>
                <a:ext uri="{FF2B5EF4-FFF2-40B4-BE49-F238E27FC236}">
                  <a16:creationId xmlns:a16="http://schemas.microsoft.com/office/drawing/2014/main" id="{30F34ABF-D6CA-42E7-82BB-214410CF5157}"/>
                </a:ext>
              </a:extLst>
            </p:cNvPr>
            <p:cNvGrpSpPr/>
            <p:nvPr/>
          </p:nvGrpSpPr>
          <p:grpSpPr>
            <a:xfrm>
              <a:off x="13349058" y="2477770"/>
              <a:ext cx="10007960" cy="2760520"/>
              <a:chOff x="13349058" y="2477770"/>
              <a:chExt cx="10007960" cy="2760520"/>
            </a:xfrm>
          </p:grpSpPr>
          <p:sp>
            <p:nvSpPr>
              <p:cNvPr id="28" name="Subtitle 2">
                <a:extLst>
                  <a:ext uri="{FF2B5EF4-FFF2-40B4-BE49-F238E27FC236}">
                    <a16:creationId xmlns:a16="http://schemas.microsoft.com/office/drawing/2014/main" id="{80C965C7-8922-4371-9C91-72D834B8265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328544" y="3203999"/>
                <a:ext cx="9028474" cy="20342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217490" tIns="108745" rIns="217490" bIns="108745">
                <a:spAutoFit/>
              </a:bodyPr>
              <a:lstStyle>
                <a:lvl1pPr defTabSz="1087438">
                  <a:defRPr sz="3600">
                    <a:solidFill>
                      <a:schemeClr val="tx1"/>
                    </a:solidFill>
                    <a:latin typeface="Lato Light" panose="020F0302020204030204" pitchFamily="34" charset="0"/>
                  </a:defRPr>
                </a:lvl1pPr>
                <a:lvl2pPr marL="1087438" defTabSz="1087438">
                  <a:defRPr sz="3600">
                    <a:solidFill>
                      <a:schemeClr val="tx1"/>
                    </a:solidFill>
                    <a:latin typeface="Lato Light" panose="020F0302020204030204" pitchFamily="34" charset="0"/>
                  </a:defRPr>
                </a:lvl2pPr>
                <a:lvl3pPr marL="2174875" indent="-455613" defTabSz="1087438">
                  <a:defRPr sz="3600">
                    <a:solidFill>
                      <a:schemeClr val="tx1"/>
                    </a:solidFill>
                    <a:latin typeface="Lato Light" panose="020F0302020204030204" pitchFamily="34" charset="0"/>
                  </a:defRPr>
                </a:lvl3pPr>
                <a:lvl4pPr marL="3262313" indent="-455613" defTabSz="1087438">
                  <a:defRPr sz="3600">
                    <a:solidFill>
                      <a:schemeClr val="tx1"/>
                    </a:solidFill>
                    <a:latin typeface="Lato Light" panose="020F0302020204030204" pitchFamily="34" charset="0"/>
                  </a:defRPr>
                </a:lvl4pPr>
                <a:lvl5pPr marL="4349750" indent="-455613" defTabSz="1087438">
                  <a:defRPr sz="3600">
                    <a:solidFill>
                      <a:schemeClr val="tx1"/>
                    </a:solidFill>
                    <a:latin typeface="Lato Light" panose="020F0302020204030204" pitchFamily="34" charset="0"/>
                  </a:defRPr>
                </a:lvl5pPr>
                <a:lvl6pPr marL="4806950" indent="-455613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302020204030204" pitchFamily="34" charset="0"/>
                  </a:defRPr>
                </a:lvl6pPr>
                <a:lvl7pPr marL="5264150" indent="-455613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302020204030204" pitchFamily="34" charset="0"/>
                  </a:defRPr>
                </a:lvl7pPr>
                <a:lvl8pPr marL="5721350" indent="-455613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302020204030204" pitchFamily="34" charset="0"/>
                  </a:defRPr>
                </a:lvl8pPr>
                <a:lvl9pPr marL="6178550" indent="-455613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302020204030204" pitchFamily="34" charset="0"/>
                  </a:defRPr>
                </a:lvl9pPr>
              </a:lstStyle>
              <a:p>
                <a:pPr eaLnBrk="1" hangingPunct="1">
                  <a:lnSpc>
                    <a:spcPts val="4038"/>
                  </a:lnSpc>
                  <a:spcBef>
                    <a:spcPts val="2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hu-HU" altLang="hu-HU" sz="4000" dirty="0">
                    <a:solidFill>
                      <a:srgbClr val="005A7A"/>
                    </a:solidFill>
                    <a:latin typeface="+mn-lt"/>
                    <a:ea typeface="Lato Light" panose="020F0302020204030204" pitchFamily="34" charset="0"/>
                    <a:cs typeface="Lato Light" panose="020F0302020204030204" pitchFamily="34" charset="0"/>
                  </a:rPr>
                  <a:t>Az adatok folyamatosan automatikusan frissülnek, beépített ellenőrzésekkel.  </a:t>
                </a:r>
                <a:endParaRPr lang="en-US" altLang="hu-HU" sz="4000" dirty="0">
                  <a:solidFill>
                    <a:srgbClr val="005A7A"/>
                  </a:solidFill>
                  <a:latin typeface="+mn-lt"/>
                  <a:ea typeface="Lato Light" panose="020F0302020204030204" pitchFamily="34" charset="0"/>
                  <a:cs typeface="Lato Light" panose="020F0302020204030204" pitchFamily="34" charset="0"/>
                </a:endParaRPr>
              </a:p>
            </p:txBody>
          </p:sp>
          <p:sp>
            <p:nvSpPr>
              <p:cNvPr id="29" name="TextBox 12">
                <a:extLst>
                  <a:ext uri="{FF2B5EF4-FFF2-40B4-BE49-F238E27FC236}">
                    <a16:creationId xmlns:a16="http://schemas.microsoft.com/office/drawing/2014/main" id="{6147BF9B-AB35-431E-BE92-D3A8F04BD0F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77939" y="2477770"/>
                <a:ext cx="6913046" cy="1461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anose="020F0502020204030203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anose="020F0502020204030203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anose="020F0502020204030203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anose="020F0502020204030203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anose="020F0502020204030203" pitchFamily="34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502020204030203" pitchFamily="34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502020204030203" pitchFamily="34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502020204030203" pitchFamily="34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502020204030203" pitchFamily="34" charset="0"/>
                  </a:defRPr>
                </a:lvl9pPr>
              </a:lstStyle>
              <a:p>
                <a:pPr>
                  <a:lnSpc>
                    <a:spcPct val="105000"/>
                  </a:lnSpc>
                  <a:spcAft>
                    <a:spcPts val="800"/>
                  </a:spcAft>
                </a:pPr>
                <a:r>
                  <a:rPr lang="hu-HU" sz="4000" b="1" dirty="0">
                    <a:solidFill>
                      <a:srgbClr val="005A7A"/>
                    </a:solidFill>
                    <a:latin typeface="+mn-lt"/>
                    <a:cs typeface="Lato" panose="020B0604020202020204" pitchFamily="34" charset="0"/>
                  </a:rPr>
                  <a:t>Ingatlan-nyilvántartás javulása </a:t>
                </a:r>
              </a:p>
              <a:p>
                <a:pPr lvl="0">
                  <a:lnSpc>
                    <a:spcPct val="105000"/>
                  </a:lnSpc>
                  <a:spcAft>
                    <a:spcPts val="800"/>
                  </a:spcAft>
                </a:pPr>
                <a:endParaRPr lang="hu-HU" sz="4000" b="1" dirty="0">
                  <a:solidFill>
                    <a:srgbClr val="005A7A"/>
                  </a:solidFill>
                  <a:latin typeface="+mn-lt"/>
                  <a:cs typeface="Lato" panose="020B0604020202020204" pitchFamily="34" charset="0"/>
                </a:endParaRPr>
              </a:p>
            </p:txBody>
          </p:sp>
          <p:pic>
            <p:nvPicPr>
              <p:cNvPr id="17" name="Ábra 16">
                <a:extLst>
                  <a:ext uri="{FF2B5EF4-FFF2-40B4-BE49-F238E27FC236}">
                    <a16:creationId xmlns:a16="http://schemas.microsoft.com/office/drawing/2014/main" id="{39863FA9-A39C-4F01-9C2E-5F75D80A42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3349058" y="2984010"/>
                <a:ext cx="637749" cy="659764"/>
              </a:xfrm>
              <a:prstGeom prst="rect">
                <a:avLst/>
              </a:prstGeom>
            </p:spPr>
          </p:pic>
        </p:grpSp>
      </p:grpSp>
      <p:sp>
        <p:nvSpPr>
          <p:cNvPr id="18" name="Shape 2839">
            <a:extLst>
              <a:ext uri="{FF2B5EF4-FFF2-40B4-BE49-F238E27FC236}">
                <a16:creationId xmlns:a16="http://schemas.microsoft.com/office/drawing/2014/main" id="{AC2F52F0-C0ED-4334-8A73-08F8165E28DE}"/>
              </a:ext>
            </a:extLst>
          </p:cNvPr>
          <p:cNvSpPr/>
          <p:nvPr/>
        </p:nvSpPr>
        <p:spPr>
          <a:xfrm>
            <a:off x="13355099" y="5708161"/>
            <a:ext cx="592694" cy="585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Lato" charset="0"/>
              <a:cs typeface="Lato" charset="0"/>
              <a:sym typeface="Gill Sans"/>
            </a:endParaRPr>
          </a:p>
        </p:txBody>
      </p:sp>
      <p:sp>
        <p:nvSpPr>
          <p:cNvPr id="19" name="Shape 2619">
            <a:extLst>
              <a:ext uri="{FF2B5EF4-FFF2-40B4-BE49-F238E27FC236}">
                <a16:creationId xmlns:a16="http://schemas.microsoft.com/office/drawing/2014/main" id="{560CF52F-A179-45DA-A7FA-42B87075A36D}"/>
              </a:ext>
            </a:extLst>
          </p:cNvPr>
          <p:cNvSpPr/>
          <p:nvPr/>
        </p:nvSpPr>
        <p:spPr>
          <a:xfrm>
            <a:off x="1471968" y="8466781"/>
            <a:ext cx="592694" cy="643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Lato" charset="0"/>
              <a:cs typeface="Lato" charset="0"/>
              <a:sym typeface="Gill Sans"/>
            </a:endParaRPr>
          </a:p>
        </p:txBody>
      </p:sp>
      <p:grpSp>
        <p:nvGrpSpPr>
          <p:cNvPr id="44" name="Csoportba foglalás 43">
            <a:extLst>
              <a:ext uri="{FF2B5EF4-FFF2-40B4-BE49-F238E27FC236}">
                <a16:creationId xmlns:a16="http://schemas.microsoft.com/office/drawing/2014/main" id="{8865C1AE-6C57-4C73-B78C-EAB77DA9F620}"/>
              </a:ext>
            </a:extLst>
          </p:cNvPr>
          <p:cNvGrpSpPr/>
          <p:nvPr/>
        </p:nvGrpSpPr>
        <p:grpSpPr>
          <a:xfrm>
            <a:off x="13102601" y="8077144"/>
            <a:ext cx="10254417" cy="3328980"/>
            <a:chOff x="13102601" y="8077144"/>
            <a:chExt cx="10254417" cy="3328980"/>
          </a:xfrm>
        </p:grpSpPr>
        <p:sp>
          <p:nvSpPr>
            <p:cNvPr id="24" name="Oval 57">
              <a:extLst>
                <a:ext uri="{FF2B5EF4-FFF2-40B4-BE49-F238E27FC236}">
                  <a16:creationId xmlns:a16="http://schemas.microsoft.com/office/drawing/2014/main" id="{854FB18E-5DC9-4B54-8F4F-2F33C177ECE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102601" y="8279763"/>
              <a:ext cx="1089412" cy="11833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4000" dirty="0"/>
            </a:p>
          </p:txBody>
        </p:sp>
        <p:sp>
          <p:nvSpPr>
            <p:cNvPr id="22" name="Subtitle 2">
              <a:extLst>
                <a:ext uri="{FF2B5EF4-FFF2-40B4-BE49-F238E27FC236}">
                  <a16:creationId xmlns:a16="http://schemas.microsoft.com/office/drawing/2014/main" id="{52D03918-6791-4A19-BFF2-82E6FE60199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328544" y="8780835"/>
              <a:ext cx="9028474" cy="2625289"/>
            </a:xfrm>
            <a:prstGeom prst="rect">
              <a:avLst/>
            </a:prstGeom>
            <a:noFill/>
            <a:ln>
              <a:noFill/>
            </a:ln>
          </p:spPr>
          <p:txBody>
            <a:bodyPr lIns="217490" tIns="108745" rIns="217490" bIns="108745">
              <a:spAutoFit/>
            </a:bodyPr>
            <a:lstStyle>
              <a:lvl1pPr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1pPr>
              <a:lvl2pPr marL="1087438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2pPr>
              <a:lvl3pPr marL="2174875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3pPr>
              <a:lvl4pPr marL="3262313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4pPr>
              <a:lvl5pPr marL="4349750" indent="-455613" defTabSz="1087438"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5pPr>
              <a:lvl6pPr marL="48069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6pPr>
              <a:lvl7pPr marL="52641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7pPr>
              <a:lvl8pPr marL="57213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8pPr>
              <a:lvl9pPr marL="6178550" indent="-455613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4" pitchFamily="34" charset="0"/>
                </a:defRPr>
              </a:lvl9pPr>
            </a:lstStyle>
            <a:p>
              <a:pPr eaLnBrk="1" hangingPunct="1">
                <a:lnSpc>
                  <a:spcPts val="4038"/>
                </a:lnSpc>
                <a:spcBef>
                  <a:spcPts val="2000"/>
                </a:spcBef>
                <a:buFont typeface="Arial" panose="020B0604020202020204" pitchFamily="34" charset="0"/>
                <a:buNone/>
                <a:defRPr/>
              </a:pPr>
              <a:r>
                <a:rPr lang="hu-HU" sz="4000" dirty="0">
                  <a:solidFill>
                    <a:srgbClr val="005A7A"/>
                  </a:solidFill>
                  <a:latin typeface="+mn-lt"/>
                </a:rPr>
                <a:t>Az ügyfelek bárhonnan és bármikor befizethetik a szükséges illetékeket és díjakat, anélkül hogy személyesen kellene megjelenniük egy hivatalban</a:t>
              </a:r>
              <a:r>
                <a:rPr lang="hu-HU" sz="4000" dirty="0">
                  <a:latin typeface="+mn-lt"/>
                </a:rPr>
                <a:t>.</a:t>
              </a:r>
              <a:endParaRPr lang="en-US" altLang="hu-HU" sz="4000" dirty="0">
                <a:solidFill>
                  <a:srgbClr val="202321"/>
                </a:solidFill>
                <a:latin typeface="+mn-lt"/>
                <a:ea typeface="Lato Light" panose="020F0302020204030204" pitchFamily="34" charset="0"/>
                <a:cs typeface="Lato Light" panose="020F0302020204030204" pitchFamily="34" charset="0"/>
              </a:endParaRPr>
            </a:p>
          </p:txBody>
        </p:sp>
        <p:sp>
          <p:nvSpPr>
            <p:cNvPr id="23" name="TextBox 12">
              <a:extLst>
                <a:ext uri="{FF2B5EF4-FFF2-40B4-BE49-F238E27FC236}">
                  <a16:creationId xmlns:a16="http://schemas.microsoft.com/office/drawing/2014/main" id="{20CF0DA3-7403-4A01-9E11-93B5FBC01A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77939" y="8077144"/>
              <a:ext cx="5843425" cy="82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502020204030203" pitchFamily="34" charset="0"/>
                </a:defRPr>
              </a:lvl9pPr>
            </a:lstStyle>
            <a:p>
              <a:pPr>
                <a:lnSpc>
                  <a:spcPct val="105000"/>
                </a:lnSpc>
                <a:spcAft>
                  <a:spcPts val="800"/>
                </a:spcAft>
              </a:pPr>
              <a:r>
                <a:rPr lang="hu-HU" sz="4000" b="1" dirty="0">
                  <a:solidFill>
                    <a:srgbClr val="005A7A"/>
                  </a:solidFill>
                  <a:latin typeface="+mn-lt"/>
                  <a:cs typeface="Lato" panose="020B0604020202020204" pitchFamily="34" charset="0"/>
                </a:rPr>
                <a:t>Online fizetési lehetőség </a:t>
              </a:r>
            </a:p>
          </p:txBody>
        </p:sp>
      </p:grpSp>
      <p:pic>
        <p:nvPicPr>
          <p:cNvPr id="21" name="Ábra 20" descr="Érmék">
            <a:extLst>
              <a:ext uri="{FF2B5EF4-FFF2-40B4-BE49-F238E27FC236}">
                <a16:creationId xmlns:a16="http://schemas.microsoft.com/office/drawing/2014/main" id="{958AFB82-B156-44EE-9149-E6E4B07780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286186" y="8464428"/>
            <a:ext cx="727397" cy="79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7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E8F502C1-068A-4363-A726-2FD53541C61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– rendszertervek: silók, konténerek, modulok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46BF112-0D5E-4DF8-88A5-C045A8E59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7</a:t>
            </a:fld>
            <a:endParaRPr lang="hu-HU" dirty="0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CEE79EDC-1D2B-4891-B03B-B9BE753157C9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75" y="2002200"/>
            <a:ext cx="22466299" cy="94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67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829ACFAF-C92A-48C7-9C88-15C17827E3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– szakmodulok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0D7D1A63-34EA-464E-ADA8-872C398A0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8</a:t>
            </a:fld>
            <a:endParaRPr lang="hu-HU" dirty="0"/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7B7208D7-F420-4D39-A679-4403233657BB}"/>
              </a:ext>
            </a:extLst>
          </p:cNvPr>
          <p:cNvSpPr txBox="1"/>
          <p:nvPr/>
        </p:nvSpPr>
        <p:spPr>
          <a:xfrm>
            <a:off x="13376031" y="642265"/>
            <a:ext cx="9989442" cy="12834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005A7A"/>
                </a:solidFill>
                <a:latin typeface="+mn-lt"/>
              </a:rPr>
              <a:t>Az </a:t>
            </a:r>
            <a:r>
              <a:rPr lang="hu-HU" b="1" dirty="0">
                <a:solidFill>
                  <a:srgbClr val="005A7A"/>
                </a:solidFill>
                <a:latin typeface="+mn-lt"/>
              </a:rPr>
              <a:t>INYER szakmodul</a:t>
            </a:r>
            <a:r>
              <a:rPr lang="hu-HU" dirty="0">
                <a:solidFill>
                  <a:srgbClr val="005A7A"/>
                </a:solidFill>
                <a:latin typeface="+mn-lt"/>
              </a:rPr>
              <a:t> foglalkozik az ingatlan-nyilvántartási eljárásokkal, a tulajdoni lapok adataival és az azon történő közhiteles változások vezetésével. A tulajdoni lapon a változások vezetését elsősorban jogi képviselők, jogi szakvizsgával rendelkezők végzik.</a:t>
            </a: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r>
              <a:rPr lang="hu-HU" dirty="0">
                <a:solidFill>
                  <a:srgbClr val="005A7A"/>
                </a:solidFill>
                <a:latin typeface="+mn-lt"/>
              </a:rPr>
              <a:t>A </a:t>
            </a:r>
            <a:r>
              <a:rPr lang="hu-HU" b="1" dirty="0">
                <a:solidFill>
                  <a:srgbClr val="005A7A"/>
                </a:solidFill>
                <a:latin typeface="+mn-lt"/>
              </a:rPr>
              <a:t>FTTR szakmodulban</a:t>
            </a:r>
            <a:r>
              <a:rPr lang="hu-HU" dirty="0">
                <a:solidFill>
                  <a:srgbClr val="005A7A"/>
                </a:solidFill>
                <a:latin typeface="+mn-lt"/>
              </a:rPr>
              <a:t> a földmérési, térképészeti és telekalakítási eljárások folytathatók le, amelyek a térképi adatbázisban történő változás vezetését jelentik, ezt a modult döntően földmérők használják. </a:t>
            </a:r>
          </a:p>
          <a:p>
            <a:r>
              <a:rPr lang="hu-HU" dirty="0">
                <a:solidFill>
                  <a:srgbClr val="005A7A"/>
                </a:solidFill>
                <a:latin typeface="+mn-lt"/>
              </a:rPr>
              <a:t> </a:t>
            </a:r>
          </a:p>
          <a:p>
            <a:r>
              <a:rPr lang="hu-HU" dirty="0">
                <a:solidFill>
                  <a:srgbClr val="005A7A"/>
                </a:solidFill>
                <a:latin typeface="+mn-lt"/>
              </a:rPr>
              <a:t>A </a:t>
            </a:r>
            <a:r>
              <a:rPr lang="hu-HU" b="1" dirty="0">
                <a:solidFill>
                  <a:srgbClr val="005A7A"/>
                </a:solidFill>
                <a:latin typeface="+mn-lt"/>
              </a:rPr>
              <a:t>FFORG szakmodul </a:t>
            </a:r>
            <a:r>
              <a:rPr lang="hu-HU" dirty="0">
                <a:solidFill>
                  <a:srgbClr val="005A7A"/>
                </a:solidFill>
                <a:latin typeface="+mn-lt"/>
              </a:rPr>
              <a:t>a földforgalmi eljárásokat, a mezőgazdasági ingatlanok értékesítéséhez szükséges eljárások lefolytatását biztosítja. Ebben a modulban történik például a termőföld adásvétel jóváhagyása. Ezek olyan ügytípusok, ahol a jogiképviselő mellett eljárhat természetes személy is a saját ügyében.  </a:t>
            </a: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r>
              <a:rPr lang="hu-HU" dirty="0">
                <a:solidFill>
                  <a:srgbClr val="005A7A"/>
                </a:solidFill>
                <a:latin typeface="+mn-lt"/>
              </a:rPr>
              <a:t>A </a:t>
            </a:r>
            <a:r>
              <a:rPr lang="hu-HU" b="1" dirty="0">
                <a:solidFill>
                  <a:srgbClr val="005A7A"/>
                </a:solidFill>
                <a:latin typeface="+mn-lt"/>
              </a:rPr>
              <a:t>MEHET szakmodul</a:t>
            </a:r>
            <a:r>
              <a:rPr lang="hu-HU" dirty="0">
                <a:solidFill>
                  <a:srgbClr val="005A7A"/>
                </a:solidFill>
                <a:latin typeface="+mn-lt"/>
              </a:rPr>
              <a:t> a mezőgazdasági hatósági eljárásokat foglalja magába. A mezőgazdasági nyilvántartások általában olyanok, ahol természetes személyek járnak el az ügyekben.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9FEB11C8-374B-4A22-940B-5D45C3720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5025" y="2264222"/>
            <a:ext cx="12262830" cy="830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22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ép 11">
            <a:extLst>
              <a:ext uri="{FF2B5EF4-FFF2-40B4-BE49-F238E27FC236}">
                <a16:creationId xmlns:a16="http://schemas.microsoft.com/office/drawing/2014/main" id="{2B9E362D-299F-4B50-AC5A-00DCB0CAA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4423" y="7369497"/>
            <a:ext cx="3720418" cy="3616204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4C0C995A-D1D9-42CC-8D0D-124C8BC2D3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366" r="6980"/>
          <a:stretch/>
        </p:blipFill>
        <p:spPr>
          <a:xfrm>
            <a:off x="3470276" y="3149115"/>
            <a:ext cx="3754565" cy="3468845"/>
          </a:xfrm>
          <a:prstGeom prst="rect">
            <a:avLst/>
          </a:prstGeom>
        </p:spPr>
      </p:pic>
      <p:sp>
        <p:nvSpPr>
          <p:cNvPr id="3" name="Szöveg helye 2">
            <a:extLst>
              <a:ext uri="{FF2B5EF4-FFF2-40B4-BE49-F238E27FC236}">
                <a16:creationId xmlns:a16="http://schemas.microsoft.com/office/drawing/2014/main" id="{75533717-CD59-4519-B610-FC0855844F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lIns="0" tIns="0" rIns="0" bIns="0" anchor="t"/>
          <a:lstStyle/>
          <a:p>
            <a:r>
              <a:rPr lang="hu-HU" dirty="0"/>
              <a:t>e-ING környezetei</a:t>
            </a:r>
          </a:p>
          <a:p>
            <a:r>
              <a:rPr lang="hu-HU" dirty="0"/>
              <a:t>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2AED25E-358E-4287-BC15-23FADD5D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9</a:t>
            </a:fld>
            <a:endParaRPr lang="hu-HU" dirty="0"/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4CD2FE52-6604-4FAA-86B8-C0AABE733910}"/>
              </a:ext>
            </a:extLst>
          </p:cNvPr>
          <p:cNvSpPr txBox="1"/>
          <p:nvPr/>
        </p:nvSpPr>
        <p:spPr>
          <a:xfrm>
            <a:off x="7957919" y="1243001"/>
            <a:ext cx="9504192" cy="11110734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  <p:txBody>
          <a:bodyPr wrap="square" rtlCol="0">
            <a:spAutoFit/>
          </a:bodyPr>
          <a:lstStyle/>
          <a:p>
            <a:r>
              <a:rPr lang="hu-HU" sz="4400" b="1" dirty="0">
                <a:solidFill>
                  <a:srgbClr val="CEF9E9"/>
                </a:solidFill>
                <a:highlight>
                  <a:srgbClr val="005A7A"/>
                </a:highlight>
                <a:latin typeface="+mn-lt"/>
              </a:rPr>
              <a:t>PROD</a:t>
            </a:r>
            <a:r>
              <a:rPr lang="hu-HU" dirty="0">
                <a:solidFill>
                  <a:srgbClr val="005A7A"/>
                </a:solidFill>
                <a:latin typeface="+mn-lt"/>
              </a:rPr>
              <a:t> (éles) környezet: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</a:rPr>
              <a:t>publikus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https://landing.eing.foldhivatal.hu/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</a:rPr>
              <a:t>hatósági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https://portal-backoffice.eing.foldhivatal.hu/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sz="4400" b="1" dirty="0">
                <a:solidFill>
                  <a:srgbClr val="CEF9E9"/>
                </a:solidFill>
                <a:highlight>
                  <a:srgbClr val="005A7A"/>
                </a:highlight>
                <a:latin typeface="+mn-lt"/>
              </a:rPr>
              <a:t>STAGING</a:t>
            </a:r>
            <a:r>
              <a:rPr lang="hu-HU" dirty="0">
                <a:solidFill>
                  <a:srgbClr val="005A7A"/>
                </a:solidFill>
                <a:latin typeface="+mn-lt"/>
              </a:rPr>
              <a:t> (TEST) környezet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</a:rPr>
              <a:t>publikus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https://landing.eing-test.foldhivatal.hu/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</a:rPr>
              <a:t>hatósági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https://portal-backoffice.eing-test.foldhivatal.hu/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endParaRPr lang="hu-HU" dirty="0">
              <a:solidFill>
                <a:srgbClr val="005A7A"/>
              </a:solidFill>
              <a:latin typeface="+mn-lt"/>
            </a:endParaRPr>
          </a:p>
          <a:p>
            <a:r>
              <a:rPr lang="hu-HU" sz="4400" b="1" dirty="0">
                <a:solidFill>
                  <a:srgbClr val="CEF9E9"/>
                </a:solidFill>
                <a:highlight>
                  <a:srgbClr val="005A7A"/>
                </a:highlight>
                <a:latin typeface="+mn-lt"/>
              </a:rPr>
              <a:t>OKT</a:t>
            </a:r>
            <a:r>
              <a:rPr lang="hu-HU" dirty="0">
                <a:solidFill>
                  <a:srgbClr val="005A7A"/>
                </a:solidFill>
                <a:latin typeface="+mn-lt"/>
              </a:rPr>
              <a:t> környezet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</a:rPr>
              <a:t>publikus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https://landing.eing-okt.foldhivatal.hu/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</a:rPr>
              <a:t>hatósági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r>
              <a:rPr lang="hu-HU" dirty="0">
                <a:solidFill>
                  <a:srgbClr val="005A7A"/>
                </a:solidFill>
                <a:latin typeface="+mn-lt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https://portal-backoffice.eing-okt.foldhivatal.hu/</a:t>
            </a:r>
            <a:br>
              <a:rPr lang="hu-HU" dirty="0">
                <a:solidFill>
                  <a:srgbClr val="005A7A"/>
                </a:solidFill>
                <a:latin typeface="+mn-lt"/>
              </a:rPr>
            </a:br>
            <a:endParaRPr lang="hu-HU" dirty="0">
              <a:solidFill>
                <a:srgbClr val="005A7A"/>
              </a:solidFill>
              <a:latin typeface="+mn-lt"/>
            </a:endParaRPr>
          </a:p>
          <a:p>
            <a:r>
              <a:rPr lang="hu-HU" sz="4400" b="1" dirty="0">
                <a:solidFill>
                  <a:srgbClr val="CEF9E9"/>
                </a:solidFill>
                <a:highlight>
                  <a:srgbClr val="005A7A"/>
                </a:highlight>
                <a:latin typeface="+mn-lt"/>
              </a:rPr>
              <a:t>UAT</a:t>
            </a:r>
            <a:r>
              <a:rPr lang="hu-HU" dirty="0">
                <a:solidFill>
                  <a:srgbClr val="005A7A"/>
                </a:solidFill>
                <a:latin typeface="+mn-lt"/>
              </a:rPr>
              <a:t> (fejlesztői teszt) környezet</a:t>
            </a:r>
            <a:endParaRPr lang="hu-HU" b="1" dirty="0">
              <a:solidFill>
                <a:srgbClr val="005A7A"/>
              </a:solidFill>
              <a:latin typeface="+mn-lt"/>
            </a:endParaRPr>
          </a:p>
        </p:txBody>
      </p:sp>
      <p:sp>
        <p:nvSpPr>
          <p:cNvPr id="8" name="Téglalap 7">
            <a:extLst>
              <a:ext uri="{FF2B5EF4-FFF2-40B4-BE49-F238E27FC236}">
                <a16:creationId xmlns:a16="http://schemas.microsoft.com/office/drawing/2014/main" id="{7E7F5BCB-D405-44C0-B915-83EA4D1887E9}"/>
              </a:ext>
            </a:extLst>
          </p:cNvPr>
          <p:cNvSpPr/>
          <p:nvPr/>
        </p:nvSpPr>
        <p:spPr>
          <a:xfrm>
            <a:off x="17751425" y="1959359"/>
            <a:ext cx="5533566" cy="10618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>
                <a:solidFill>
                  <a:srgbClr val="005A7A"/>
                </a:solidFill>
                <a:latin typeface="+mn-lt"/>
              </a:rPr>
              <a:t>valódi személyes (4T) adatok</a:t>
            </a: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r>
              <a:rPr lang="hu-HU" dirty="0">
                <a:solidFill>
                  <a:srgbClr val="005A7A"/>
                </a:solidFill>
                <a:latin typeface="+mn-lt"/>
              </a:rPr>
              <a:t>valós 4T adatok, </a:t>
            </a:r>
          </a:p>
          <a:p>
            <a:r>
              <a:rPr lang="hu-HU" dirty="0">
                <a:solidFill>
                  <a:srgbClr val="005A7A"/>
                </a:solidFill>
                <a:latin typeface="+mn-lt"/>
              </a:rPr>
              <a:t>teljes ország térkép +</a:t>
            </a:r>
            <a:r>
              <a:rPr lang="hu-HU" dirty="0" err="1">
                <a:solidFill>
                  <a:srgbClr val="005A7A"/>
                </a:solidFill>
                <a:latin typeface="+mn-lt"/>
              </a:rPr>
              <a:t>inyer</a:t>
            </a:r>
            <a:endParaRPr lang="hu-HU" dirty="0">
              <a:solidFill>
                <a:srgbClr val="005A7A"/>
              </a:solidFill>
              <a:latin typeface="+mn-lt"/>
            </a:endParaRP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r>
              <a:rPr lang="hu-HU" dirty="0">
                <a:solidFill>
                  <a:srgbClr val="005A7A"/>
                </a:solidFill>
                <a:latin typeface="+mn-lt"/>
              </a:rPr>
              <a:t>nem valós 4T adatok, </a:t>
            </a:r>
          </a:p>
          <a:p>
            <a:r>
              <a:rPr lang="hu-HU" dirty="0">
                <a:solidFill>
                  <a:srgbClr val="005A7A"/>
                </a:solidFill>
                <a:latin typeface="+mn-lt"/>
              </a:rPr>
              <a:t>5 körzet térkép + </a:t>
            </a:r>
            <a:r>
              <a:rPr lang="hu-HU" dirty="0" err="1">
                <a:solidFill>
                  <a:srgbClr val="005A7A"/>
                </a:solidFill>
                <a:latin typeface="+mn-lt"/>
              </a:rPr>
              <a:t>inyer</a:t>
            </a:r>
            <a:endParaRPr lang="hu-HU" dirty="0">
              <a:solidFill>
                <a:srgbClr val="005A7A"/>
              </a:solidFill>
              <a:latin typeface="+mn-lt"/>
            </a:endParaRP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endParaRPr lang="hu-HU" dirty="0">
              <a:solidFill>
                <a:srgbClr val="005A7A"/>
              </a:solidFill>
              <a:latin typeface="+mn-lt"/>
            </a:endParaRPr>
          </a:p>
          <a:p>
            <a:r>
              <a:rPr lang="hu-HU" dirty="0">
                <a:solidFill>
                  <a:srgbClr val="005A7A"/>
                </a:solidFill>
                <a:latin typeface="+mn-lt"/>
              </a:rPr>
              <a:t>nem valós 4T adatok, </a:t>
            </a:r>
          </a:p>
          <a:p>
            <a:r>
              <a:rPr lang="hu-HU" dirty="0">
                <a:solidFill>
                  <a:srgbClr val="005A7A"/>
                </a:solidFill>
                <a:latin typeface="+mn-lt"/>
              </a:rPr>
              <a:t>5 körzet térkép + </a:t>
            </a:r>
            <a:r>
              <a:rPr lang="hu-HU" dirty="0" err="1">
                <a:solidFill>
                  <a:srgbClr val="005A7A"/>
                </a:solidFill>
                <a:latin typeface="+mn-lt"/>
              </a:rPr>
              <a:t>inyer</a:t>
            </a:r>
            <a:endParaRPr lang="hu-HU" dirty="0">
              <a:solidFill>
                <a:srgbClr val="005A7A"/>
              </a:solidFill>
              <a:latin typeface="+mn-lt"/>
            </a:endParaRP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1F8D9160-3606-4842-AE47-4F9A4B1EDA1D}"/>
              </a:ext>
            </a:extLst>
          </p:cNvPr>
          <p:cNvSpPr txBox="1"/>
          <p:nvPr/>
        </p:nvSpPr>
        <p:spPr>
          <a:xfrm>
            <a:off x="955676" y="3781583"/>
            <a:ext cx="2514600" cy="6555641"/>
          </a:xfrm>
          <a:prstGeom prst="rect">
            <a:avLst/>
          </a:prstGeom>
          <a:solidFill>
            <a:srgbClr val="CEF9E9"/>
          </a:solidFill>
        </p:spPr>
        <p:txBody>
          <a:bodyPr wrap="square" rtlCol="0">
            <a:spAutoFit/>
          </a:bodyPr>
          <a:lstStyle/>
          <a:p>
            <a:pPr algn="l"/>
            <a:r>
              <a:rPr lang="hu-HU" sz="6000" b="1" dirty="0">
                <a:solidFill>
                  <a:srgbClr val="005A7A"/>
                </a:solidFill>
                <a:latin typeface="+mn-lt"/>
              </a:rPr>
              <a:t>FRONT office</a:t>
            </a:r>
          </a:p>
          <a:p>
            <a:pPr algn="l"/>
            <a:endParaRPr lang="hu-HU" sz="6000" b="1" dirty="0">
              <a:solidFill>
                <a:srgbClr val="005A7A"/>
              </a:solidFill>
              <a:latin typeface="+mn-lt"/>
            </a:endParaRPr>
          </a:p>
          <a:p>
            <a:pPr algn="l"/>
            <a:endParaRPr lang="hu-HU" sz="6000" b="1" dirty="0">
              <a:solidFill>
                <a:srgbClr val="005A7A"/>
              </a:solidFill>
              <a:latin typeface="+mn-lt"/>
            </a:endParaRPr>
          </a:p>
          <a:p>
            <a:pPr algn="l"/>
            <a:endParaRPr lang="hu-HU" sz="6000" b="1" dirty="0">
              <a:solidFill>
                <a:srgbClr val="005A7A"/>
              </a:solidFill>
              <a:latin typeface="+mn-lt"/>
            </a:endParaRPr>
          </a:p>
          <a:p>
            <a:pPr algn="l"/>
            <a:r>
              <a:rPr lang="hu-HU" sz="6000" b="1" dirty="0">
                <a:solidFill>
                  <a:srgbClr val="005A7A"/>
                </a:solidFill>
                <a:latin typeface="+mn-lt"/>
              </a:rPr>
              <a:t>BACK </a:t>
            </a:r>
          </a:p>
          <a:p>
            <a:pPr algn="l"/>
            <a:r>
              <a:rPr lang="hu-HU" sz="6000" b="1" dirty="0">
                <a:solidFill>
                  <a:srgbClr val="005A7A"/>
                </a:solidFill>
                <a:latin typeface="+mn-lt"/>
              </a:rPr>
              <a:t>office</a:t>
            </a:r>
          </a:p>
        </p:txBody>
      </p:sp>
    </p:spTree>
    <p:extLst>
      <p:ext uri="{BB962C8B-B14F-4D97-AF65-F5344CB8AC3E}">
        <p14:creationId xmlns:p14="http://schemas.microsoft.com/office/powerpoint/2010/main" val="1202969960"/>
      </p:ext>
    </p:extLst>
  </p:cSld>
  <p:clrMapOvr>
    <a:masterClrMapping/>
  </p:clrMapOvr>
</p:sld>
</file>

<file path=ppt/theme/theme1.xml><?xml version="1.0" encoding="utf-8"?>
<a:theme xmlns:a="http://schemas.openxmlformats.org/drawingml/2006/main" name="Előadó fehér">
  <a:themeElements>
    <a:clrScheme name="lechner">
      <a:dk1>
        <a:srgbClr val="245976"/>
      </a:dk1>
      <a:lt1>
        <a:srgbClr val="245976"/>
      </a:lt1>
      <a:dk2>
        <a:srgbClr val="FFFFFF"/>
      </a:dk2>
      <a:lt2>
        <a:srgbClr val="FFFFFF"/>
      </a:lt2>
      <a:accent1>
        <a:srgbClr val="FFFFFF"/>
      </a:accent1>
      <a:accent2>
        <a:srgbClr val="005A78"/>
      </a:accent2>
      <a:accent3>
        <a:srgbClr val="60BEB5"/>
      </a:accent3>
      <a:accent4>
        <a:srgbClr val="FFFFFF"/>
      </a:accent4>
      <a:accent5>
        <a:srgbClr val="245976"/>
      </a:accent5>
      <a:accent6>
        <a:srgbClr val="60BEB5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76200">
          <a:solidFill>
            <a:srgbClr val="AAF7DA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b="1" dirty="0">
            <a:solidFill>
              <a:srgbClr val="005A7A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41460</TotalTime>
  <Words>1154</Words>
  <Application>Microsoft Office PowerPoint</Application>
  <PresentationFormat>Egyéni</PresentationFormat>
  <Paragraphs>166</Paragraphs>
  <Slides>18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11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18</vt:i4>
      </vt:variant>
    </vt:vector>
  </HeadingPairs>
  <TitlesOfParts>
    <vt:vector size="30" baseType="lpstr">
      <vt:lpstr>Arial</vt:lpstr>
      <vt:lpstr>Calibri</vt:lpstr>
      <vt:lpstr>Calibri Light</vt:lpstr>
      <vt:lpstr>Exo ExtraBold</vt:lpstr>
      <vt:lpstr>Gill Sans</vt:lpstr>
      <vt:lpstr>Lato</vt:lpstr>
      <vt:lpstr>Lato Light</vt:lpstr>
      <vt:lpstr>Lato Regular</vt:lpstr>
      <vt:lpstr>Montserrat Semi Bold</vt:lpstr>
      <vt:lpstr>Webdings</vt:lpstr>
      <vt:lpstr>Wingdings</vt:lpstr>
      <vt:lpstr>Előadó fehér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e-ING Gyorsítósávot építünk</dc:title>
  <dc:subject/>
  <dc:creator>Norbert Varga</dc:creator>
  <cp:keywords/>
  <dc:description/>
  <cp:lastModifiedBy>Varga Norbert</cp:lastModifiedBy>
  <cp:revision>6919</cp:revision>
  <cp:lastPrinted>2025-10-23T16:40:09Z</cp:lastPrinted>
  <dcterms:created xsi:type="dcterms:W3CDTF">2014-11-12T21:47:38Z</dcterms:created>
  <dcterms:modified xsi:type="dcterms:W3CDTF">2025-11-27T19:33:22Z</dcterms:modified>
  <cp:category/>
</cp:coreProperties>
</file>